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8" r:id="rId3"/>
    <p:sldId id="267" r:id="rId4"/>
    <p:sldId id="273" r:id="rId5"/>
    <p:sldId id="269" r:id="rId6"/>
    <p:sldId id="271" r:id="rId7"/>
    <p:sldId id="270" r:id="rId8"/>
    <p:sldId id="279" r:id="rId9"/>
    <p:sldId id="261" r:id="rId10"/>
    <p:sldId id="276" r:id="rId11"/>
    <p:sldId id="277" r:id="rId12"/>
    <p:sldId id="278" r:id="rId13"/>
    <p:sldId id="281" r:id="rId14"/>
    <p:sldId id="259" r:id="rId15"/>
    <p:sldId id="274" r:id="rId16"/>
    <p:sldId id="275" r:id="rId17"/>
  </p:sldIdLst>
  <p:sldSz cx="18288000" cy="10287000"/>
  <p:notesSz cx="6858000" cy="9144000"/>
  <p:embeddedFontLst>
    <p:embeddedFont>
      <p:font typeface="Nunito" pitchFamily="2" charset="0"/>
      <p:regular r:id="rId19"/>
      <p:bold r:id="rId20"/>
      <p:italic r:id="rId21"/>
      <p:boldItalic r:id="rId22"/>
    </p:embeddedFont>
    <p:embeddedFont>
      <p:font typeface="Nunito Bold" pitchFamily="2" charset="0"/>
      <p:regular r:id="rId23"/>
      <p:bold r:id="rId24"/>
    </p:embeddedFont>
    <p:embeddedFont>
      <p:font typeface="Oswald" panose="00000500000000000000" pitchFamily="2"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B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747E13-C53E-B991-005C-4DD37E4E4FD6}" v="4" dt="2026-01-23T03:42:08.375"/>
    <p1510:client id="{451847A0-1C0F-E15A-10EB-6D3CFE89E491}" v="2" dt="2026-01-22T04:37:26.5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C0744A-3B61-4829-ACA2-E2AD0A6EB30A}"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8DBD5B50-6D0A-41E3-927D-66F3301BB73B}">
      <dgm:prSet phldrT="[Text]"/>
      <dgm:spPr/>
      <dgm:t>
        <a:bodyPr/>
        <a:lstStyle/>
        <a:p>
          <a:pPr>
            <a:buFont typeface="Arial" panose="020B0604020202020204" pitchFamily="34" charset="0"/>
            <a:buChar char="•"/>
          </a:pPr>
          <a:r>
            <a:rPr lang="en-US">
              <a:solidFill>
                <a:srgbClr val="322F2A"/>
              </a:solidFill>
              <a:latin typeface="Nunito"/>
            </a:rPr>
            <a:t>CHNA Catalyst</a:t>
          </a:r>
          <a:endParaRPr lang="en-US"/>
        </a:p>
      </dgm:t>
    </dgm:pt>
    <dgm:pt modelId="{7A10ADA0-896B-4E9B-AB5B-10CBEB26F2C1}" type="parTrans" cxnId="{0A10FCB6-C22A-4137-922A-3B1B20D70B74}">
      <dgm:prSet/>
      <dgm:spPr/>
      <dgm:t>
        <a:bodyPr/>
        <a:lstStyle/>
        <a:p>
          <a:endParaRPr lang="en-US"/>
        </a:p>
      </dgm:t>
    </dgm:pt>
    <dgm:pt modelId="{F6AC1AD3-9853-41D2-99AD-390C7091A0DC}" type="sibTrans" cxnId="{0A10FCB6-C22A-4137-922A-3B1B20D70B74}">
      <dgm:prSet/>
      <dgm:spPr/>
      <dgm:t>
        <a:bodyPr/>
        <a:lstStyle/>
        <a:p>
          <a:endParaRPr lang="en-US"/>
        </a:p>
      </dgm:t>
    </dgm:pt>
    <dgm:pt modelId="{68ABB472-1B59-4B1D-8025-7F1775E5CEFD}">
      <dgm:prSet/>
      <dgm:spPr/>
      <dgm:t>
        <a:bodyPr/>
        <a:lstStyle/>
        <a:p>
          <a:r>
            <a:rPr lang="en-US">
              <a:solidFill>
                <a:srgbClr val="322F2A"/>
              </a:solidFill>
              <a:latin typeface="Nunito"/>
            </a:rPr>
            <a:t>Facilitation from Westerly Hospital </a:t>
          </a:r>
          <a:endParaRPr lang="en-US"/>
        </a:p>
      </dgm:t>
    </dgm:pt>
    <dgm:pt modelId="{908B63D3-1ADB-41C6-B3B4-1E0AAB004755}" type="parTrans" cxnId="{8E921074-1686-40DA-B68C-6AD7671D1EBA}">
      <dgm:prSet/>
      <dgm:spPr/>
      <dgm:t>
        <a:bodyPr/>
        <a:lstStyle/>
        <a:p>
          <a:endParaRPr lang="en-US"/>
        </a:p>
      </dgm:t>
    </dgm:pt>
    <dgm:pt modelId="{520FC64C-30C1-4621-8543-08E6678C511D}" type="sibTrans" cxnId="{8E921074-1686-40DA-B68C-6AD7671D1EBA}">
      <dgm:prSet/>
      <dgm:spPr/>
      <dgm:t>
        <a:bodyPr/>
        <a:lstStyle/>
        <a:p>
          <a:endParaRPr lang="en-US"/>
        </a:p>
      </dgm:t>
    </dgm:pt>
    <dgm:pt modelId="{579D3ACE-7A83-4199-BC4D-741906BFA013}">
      <dgm:prSet/>
      <dgm:spPr/>
      <dgm:t>
        <a:bodyPr/>
        <a:lstStyle/>
        <a:p>
          <a:r>
            <a:rPr lang="en-US">
              <a:solidFill>
                <a:srgbClr val="322F2A"/>
              </a:solidFill>
              <a:latin typeface="Nunito"/>
            </a:rPr>
            <a:t>Joined AARP Network in 2021</a:t>
          </a:r>
        </a:p>
      </dgm:t>
    </dgm:pt>
    <dgm:pt modelId="{C981864A-7097-4718-839D-231A48F22D5F}" type="parTrans" cxnId="{0B3401D4-B8D1-4BA8-A8E4-342A5B3926D1}">
      <dgm:prSet/>
      <dgm:spPr/>
      <dgm:t>
        <a:bodyPr/>
        <a:lstStyle/>
        <a:p>
          <a:endParaRPr lang="en-US"/>
        </a:p>
      </dgm:t>
    </dgm:pt>
    <dgm:pt modelId="{F26D1FF0-64DD-4DCB-9B17-B4C8499248A1}" type="sibTrans" cxnId="{0B3401D4-B8D1-4BA8-A8E4-342A5B3926D1}">
      <dgm:prSet/>
      <dgm:spPr/>
      <dgm:t>
        <a:bodyPr/>
        <a:lstStyle/>
        <a:p>
          <a:endParaRPr lang="en-US"/>
        </a:p>
      </dgm:t>
    </dgm:pt>
    <dgm:pt modelId="{1A66A378-86CE-45DA-B6B4-1EF73C388660}">
      <dgm:prSet/>
      <dgm:spPr/>
      <dgm:t>
        <a:bodyPr/>
        <a:lstStyle/>
        <a:p>
          <a:r>
            <a:rPr lang="en-US">
              <a:solidFill>
                <a:srgbClr val="322F2A"/>
              </a:solidFill>
              <a:latin typeface="Nunito"/>
            </a:rPr>
            <a:t>Action Plan accepted in 2024 </a:t>
          </a:r>
          <a:endParaRPr lang="en-US">
            <a:solidFill>
              <a:srgbClr val="322F2A"/>
            </a:solidFill>
            <a:latin typeface="Nunito"/>
            <a:sym typeface="Nunito"/>
          </a:endParaRPr>
        </a:p>
      </dgm:t>
    </dgm:pt>
    <dgm:pt modelId="{9F21CA82-3A27-411B-878C-778165BF1254}" type="parTrans" cxnId="{B79AD7D9-3AC9-4FDF-BB4A-715728D86769}">
      <dgm:prSet/>
      <dgm:spPr/>
      <dgm:t>
        <a:bodyPr/>
        <a:lstStyle/>
        <a:p>
          <a:endParaRPr lang="en-US"/>
        </a:p>
      </dgm:t>
    </dgm:pt>
    <dgm:pt modelId="{D937C6C4-C800-439B-9B03-CFE5E2D2030F}" type="sibTrans" cxnId="{B79AD7D9-3AC9-4FDF-BB4A-715728D86769}">
      <dgm:prSet/>
      <dgm:spPr/>
      <dgm:t>
        <a:bodyPr/>
        <a:lstStyle/>
        <a:p>
          <a:endParaRPr lang="en-US"/>
        </a:p>
      </dgm:t>
    </dgm:pt>
    <dgm:pt modelId="{83F929E3-1F46-46FA-BCA7-92588155A61E}" type="pres">
      <dgm:prSet presAssocID="{33C0744A-3B61-4829-ACA2-E2AD0A6EB30A}" presName="Name0" presStyleCnt="0">
        <dgm:presLayoutVars>
          <dgm:dir/>
          <dgm:resizeHandles val="exact"/>
        </dgm:presLayoutVars>
      </dgm:prSet>
      <dgm:spPr/>
    </dgm:pt>
    <dgm:pt modelId="{C621749A-E4E4-431D-97ED-99D56D25D013}" type="pres">
      <dgm:prSet presAssocID="{8DBD5B50-6D0A-41E3-927D-66F3301BB73B}" presName="composite" presStyleCnt="0"/>
      <dgm:spPr/>
    </dgm:pt>
    <dgm:pt modelId="{56C8A904-7798-4B43-892E-4D4D4E0B9613}" type="pres">
      <dgm:prSet presAssocID="{8DBD5B50-6D0A-41E3-927D-66F3301BB73B}" presName="rect1" presStyleLbl="trAlignAcc1" presStyleIdx="0" presStyleCnt="4">
        <dgm:presLayoutVars>
          <dgm:bulletEnabled val="1"/>
        </dgm:presLayoutVars>
      </dgm:prSet>
      <dgm:spPr/>
    </dgm:pt>
    <dgm:pt modelId="{7B95D985-348C-48A2-B094-CCCC5983D8DF}" type="pres">
      <dgm:prSet presAssocID="{8DBD5B50-6D0A-41E3-927D-66F3301BB73B}" presName="rect2"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Bar chart with solid fill"/>
        </a:ext>
      </dgm:extLst>
    </dgm:pt>
    <dgm:pt modelId="{1D36D584-FD3A-481D-9169-DD96D8BB9D61}" type="pres">
      <dgm:prSet presAssocID="{F6AC1AD3-9853-41D2-99AD-390C7091A0DC}" presName="sibTrans" presStyleCnt="0"/>
      <dgm:spPr/>
    </dgm:pt>
    <dgm:pt modelId="{71751139-F5F7-44DE-A10F-EAC5A341D7D5}" type="pres">
      <dgm:prSet presAssocID="{68ABB472-1B59-4B1D-8025-7F1775E5CEFD}" presName="composite" presStyleCnt="0"/>
      <dgm:spPr/>
    </dgm:pt>
    <dgm:pt modelId="{675CB9F4-9403-4292-910A-639EC752D6BD}" type="pres">
      <dgm:prSet presAssocID="{68ABB472-1B59-4B1D-8025-7F1775E5CEFD}" presName="rect1" presStyleLbl="trAlignAcc1" presStyleIdx="1" presStyleCnt="4">
        <dgm:presLayoutVars>
          <dgm:bulletEnabled val="1"/>
        </dgm:presLayoutVars>
      </dgm:prSet>
      <dgm:spPr/>
    </dgm:pt>
    <dgm:pt modelId="{A3751C92-56C6-417E-BFCD-3B9A1AF14FA0}" type="pres">
      <dgm:prSet presAssocID="{68ABB472-1B59-4B1D-8025-7F1775E5CEFD}" presName="rect2"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Users with solid fill"/>
        </a:ext>
      </dgm:extLst>
    </dgm:pt>
    <dgm:pt modelId="{3BA5E1E3-2430-4246-A866-617CE142C6F4}" type="pres">
      <dgm:prSet presAssocID="{520FC64C-30C1-4621-8543-08E6678C511D}" presName="sibTrans" presStyleCnt="0"/>
      <dgm:spPr/>
    </dgm:pt>
    <dgm:pt modelId="{3BEEABB7-EC49-4D8B-BD71-B426DF6D8D21}" type="pres">
      <dgm:prSet presAssocID="{579D3ACE-7A83-4199-BC4D-741906BFA013}" presName="composite" presStyleCnt="0"/>
      <dgm:spPr/>
    </dgm:pt>
    <dgm:pt modelId="{5BA47A12-3E89-402F-AC94-3FE7A04DDD55}" type="pres">
      <dgm:prSet presAssocID="{579D3ACE-7A83-4199-BC4D-741906BFA013}" presName="rect1" presStyleLbl="trAlignAcc1" presStyleIdx="2" presStyleCnt="4">
        <dgm:presLayoutVars>
          <dgm:bulletEnabled val="1"/>
        </dgm:presLayoutVars>
      </dgm:prSet>
      <dgm:spPr/>
    </dgm:pt>
    <dgm:pt modelId="{F6A42796-D0B8-47E2-B66D-2399688E36F3}" type="pres">
      <dgm:prSet presAssocID="{579D3ACE-7A83-4199-BC4D-741906BFA013}" presName="rect2"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Link with solid fill"/>
        </a:ext>
      </dgm:extLst>
    </dgm:pt>
    <dgm:pt modelId="{A3968191-135D-4EEC-A86B-5C973E293A04}" type="pres">
      <dgm:prSet presAssocID="{F26D1FF0-64DD-4DCB-9B17-B4C8499248A1}" presName="sibTrans" presStyleCnt="0"/>
      <dgm:spPr/>
    </dgm:pt>
    <dgm:pt modelId="{8835DC55-17FB-47D1-A2EF-A2A04EDDA19D}" type="pres">
      <dgm:prSet presAssocID="{1A66A378-86CE-45DA-B6B4-1EF73C388660}" presName="composite" presStyleCnt="0"/>
      <dgm:spPr/>
    </dgm:pt>
    <dgm:pt modelId="{A91C1271-F79D-426D-8CD1-2C7B8AF8F5B4}" type="pres">
      <dgm:prSet presAssocID="{1A66A378-86CE-45DA-B6B4-1EF73C388660}" presName="rect1" presStyleLbl="trAlignAcc1" presStyleIdx="3" presStyleCnt="4">
        <dgm:presLayoutVars>
          <dgm:bulletEnabled val="1"/>
        </dgm:presLayoutVars>
      </dgm:prSet>
      <dgm:spPr/>
    </dgm:pt>
    <dgm:pt modelId="{9A375FDF-7BB2-41AF-96DB-5A19601E85E9}" type="pres">
      <dgm:prSet presAssocID="{1A66A378-86CE-45DA-B6B4-1EF73C388660}" presName="rect2"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Checkbox Checked with solid fill"/>
        </a:ext>
      </dgm:extLst>
    </dgm:pt>
  </dgm:ptLst>
  <dgm:cxnLst>
    <dgm:cxn modelId="{1A066F00-6721-4256-803A-C020E30DF7BA}" type="presOf" srcId="{579D3ACE-7A83-4199-BC4D-741906BFA013}" destId="{5BA47A12-3E89-402F-AC94-3FE7A04DDD55}" srcOrd="0" destOrd="0" presId="urn:microsoft.com/office/officeart/2008/layout/PictureStrips"/>
    <dgm:cxn modelId="{EA029015-DFC3-451E-81ED-DA8B2FE02A65}" type="presOf" srcId="{33C0744A-3B61-4829-ACA2-E2AD0A6EB30A}" destId="{83F929E3-1F46-46FA-BCA7-92588155A61E}" srcOrd="0" destOrd="0" presId="urn:microsoft.com/office/officeart/2008/layout/PictureStrips"/>
    <dgm:cxn modelId="{71239337-B303-49DB-9079-73C8B506B276}" type="presOf" srcId="{68ABB472-1B59-4B1D-8025-7F1775E5CEFD}" destId="{675CB9F4-9403-4292-910A-639EC752D6BD}" srcOrd="0" destOrd="0" presId="urn:microsoft.com/office/officeart/2008/layout/PictureStrips"/>
    <dgm:cxn modelId="{210ED45E-C321-4323-B129-A6E40F4EC497}" type="presOf" srcId="{8DBD5B50-6D0A-41E3-927D-66F3301BB73B}" destId="{56C8A904-7798-4B43-892E-4D4D4E0B9613}" srcOrd="0" destOrd="0" presId="urn:microsoft.com/office/officeart/2008/layout/PictureStrips"/>
    <dgm:cxn modelId="{D1D1F25E-A910-4EA2-9D94-A1FC3C56FEF9}" type="presOf" srcId="{1A66A378-86CE-45DA-B6B4-1EF73C388660}" destId="{A91C1271-F79D-426D-8CD1-2C7B8AF8F5B4}" srcOrd="0" destOrd="0" presId="urn:microsoft.com/office/officeart/2008/layout/PictureStrips"/>
    <dgm:cxn modelId="{8E921074-1686-40DA-B68C-6AD7671D1EBA}" srcId="{33C0744A-3B61-4829-ACA2-E2AD0A6EB30A}" destId="{68ABB472-1B59-4B1D-8025-7F1775E5CEFD}" srcOrd="1" destOrd="0" parTransId="{908B63D3-1ADB-41C6-B3B4-1E0AAB004755}" sibTransId="{520FC64C-30C1-4621-8543-08E6678C511D}"/>
    <dgm:cxn modelId="{0A10FCB6-C22A-4137-922A-3B1B20D70B74}" srcId="{33C0744A-3B61-4829-ACA2-E2AD0A6EB30A}" destId="{8DBD5B50-6D0A-41E3-927D-66F3301BB73B}" srcOrd="0" destOrd="0" parTransId="{7A10ADA0-896B-4E9B-AB5B-10CBEB26F2C1}" sibTransId="{F6AC1AD3-9853-41D2-99AD-390C7091A0DC}"/>
    <dgm:cxn modelId="{0B3401D4-B8D1-4BA8-A8E4-342A5B3926D1}" srcId="{33C0744A-3B61-4829-ACA2-E2AD0A6EB30A}" destId="{579D3ACE-7A83-4199-BC4D-741906BFA013}" srcOrd="2" destOrd="0" parTransId="{C981864A-7097-4718-839D-231A48F22D5F}" sibTransId="{F26D1FF0-64DD-4DCB-9B17-B4C8499248A1}"/>
    <dgm:cxn modelId="{B79AD7D9-3AC9-4FDF-BB4A-715728D86769}" srcId="{33C0744A-3B61-4829-ACA2-E2AD0A6EB30A}" destId="{1A66A378-86CE-45DA-B6B4-1EF73C388660}" srcOrd="3" destOrd="0" parTransId="{9F21CA82-3A27-411B-878C-778165BF1254}" sibTransId="{D937C6C4-C800-439B-9B03-CFE5E2D2030F}"/>
    <dgm:cxn modelId="{9FFCD0D6-D2E9-42C2-A053-F5FE6AC3B0DC}" type="presParOf" srcId="{83F929E3-1F46-46FA-BCA7-92588155A61E}" destId="{C621749A-E4E4-431D-97ED-99D56D25D013}" srcOrd="0" destOrd="0" presId="urn:microsoft.com/office/officeart/2008/layout/PictureStrips"/>
    <dgm:cxn modelId="{A6C589B2-D9F1-407D-A571-FCB5680B0F0F}" type="presParOf" srcId="{C621749A-E4E4-431D-97ED-99D56D25D013}" destId="{56C8A904-7798-4B43-892E-4D4D4E0B9613}" srcOrd="0" destOrd="0" presId="urn:microsoft.com/office/officeart/2008/layout/PictureStrips"/>
    <dgm:cxn modelId="{E0B9EC9E-9EC0-4C5A-A237-1A37BE606F19}" type="presParOf" srcId="{C621749A-E4E4-431D-97ED-99D56D25D013}" destId="{7B95D985-348C-48A2-B094-CCCC5983D8DF}" srcOrd="1" destOrd="0" presId="urn:microsoft.com/office/officeart/2008/layout/PictureStrips"/>
    <dgm:cxn modelId="{8988C22C-44A2-4ABC-9BC7-D280FDDD6A70}" type="presParOf" srcId="{83F929E3-1F46-46FA-BCA7-92588155A61E}" destId="{1D36D584-FD3A-481D-9169-DD96D8BB9D61}" srcOrd="1" destOrd="0" presId="urn:microsoft.com/office/officeart/2008/layout/PictureStrips"/>
    <dgm:cxn modelId="{6B966C55-A654-4F62-817B-A0EB84EB7362}" type="presParOf" srcId="{83F929E3-1F46-46FA-BCA7-92588155A61E}" destId="{71751139-F5F7-44DE-A10F-EAC5A341D7D5}" srcOrd="2" destOrd="0" presId="urn:microsoft.com/office/officeart/2008/layout/PictureStrips"/>
    <dgm:cxn modelId="{B0308360-EBB0-4DF6-AB63-215678845961}" type="presParOf" srcId="{71751139-F5F7-44DE-A10F-EAC5A341D7D5}" destId="{675CB9F4-9403-4292-910A-639EC752D6BD}" srcOrd="0" destOrd="0" presId="urn:microsoft.com/office/officeart/2008/layout/PictureStrips"/>
    <dgm:cxn modelId="{A6F58A68-86F3-436D-83D3-C5789225A4F0}" type="presParOf" srcId="{71751139-F5F7-44DE-A10F-EAC5A341D7D5}" destId="{A3751C92-56C6-417E-BFCD-3B9A1AF14FA0}" srcOrd="1" destOrd="0" presId="urn:microsoft.com/office/officeart/2008/layout/PictureStrips"/>
    <dgm:cxn modelId="{BDA44D4D-80CC-4F64-82D6-41F25AE05DF1}" type="presParOf" srcId="{83F929E3-1F46-46FA-BCA7-92588155A61E}" destId="{3BA5E1E3-2430-4246-A866-617CE142C6F4}" srcOrd="3" destOrd="0" presId="urn:microsoft.com/office/officeart/2008/layout/PictureStrips"/>
    <dgm:cxn modelId="{F5F27A56-AB57-49A7-811A-356EBA985F46}" type="presParOf" srcId="{83F929E3-1F46-46FA-BCA7-92588155A61E}" destId="{3BEEABB7-EC49-4D8B-BD71-B426DF6D8D21}" srcOrd="4" destOrd="0" presId="urn:microsoft.com/office/officeart/2008/layout/PictureStrips"/>
    <dgm:cxn modelId="{5807EDD3-67AD-4218-B05D-D1EA2D0651DB}" type="presParOf" srcId="{3BEEABB7-EC49-4D8B-BD71-B426DF6D8D21}" destId="{5BA47A12-3E89-402F-AC94-3FE7A04DDD55}" srcOrd="0" destOrd="0" presId="urn:microsoft.com/office/officeart/2008/layout/PictureStrips"/>
    <dgm:cxn modelId="{562FFC50-B591-416E-A509-202705E4FABF}" type="presParOf" srcId="{3BEEABB7-EC49-4D8B-BD71-B426DF6D8D21}" destId="{F6A42796-D0B8-47E2-B66D-2399688E36F3}" srcOrd="1" destOrd="0" presId="urn:microsoft.com/office/officeart/2008/layout/PictureStrips"/>
    <dgm:cxn modelId="{1498835D-E169-49A1-9D24-051DEF63E45E}" type="presParOf" srcId="{83F929E3-1F46-46FA-BCA7-92588155A61E}" destId="{A3968191-135D-4EEC-A86B-5C973E293A04}" srcOrd="5" destOrd="0" presId="urn:microsoft.com/office/officeart/2008/layout/PictureStrips"/>
    <dgm:cxn modelId="{2BC3ABD5-4D5F-49F8-9F43-AD70D0710F28}" type="presParOf" srcId="{83F929E3-1F46-46FA-BCA7-92588155A61E}" destId="{8835DC55-17FB-47D1-A2EF-A2A04EDDA19D}" srcOrd="6" destOrd="0" presId="urn:microsoft.com/office/officeart/2008/layout/PictureStrips"/>
    <dgm:cxn modelId="{DAF7C235-4950-4B73-9358-9CEBE30E99BB}" type="presParOf" srcId="{8835DC55-17FB-47D1-A2EF-A2A04EDDA19D}" destId="{A91C1271-F79D-426D-8CD1-2C7B8AF8F5B4}" srcOrd="0" destOrd="0" presId="urn:microsoft.com/office/officeart/2008/layout/PictureStrips"/>
    <dgm:cxn modelId="{F35AB8A9-84ED-4F32-A280-5A8764B8C728}" type="presParOf" srcId="{8835DC55-17FB-47D1-A2EF-A2A04EDDA19D}" destId="{9A375FDF-7BB2-41AF-96DB-5A19601E85E9}"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74BE65-E08B-439B-B48B-6F78C220030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3D9E3BA-61C3-4C7D-9EEE-0125518115BF}">
      <dgm:prSet phldrT="[Text]"/>
      <dgm:spPr/>
      <dgm:t>
        <a:bodyPr/>
        <a:lstStyle/>
        <a:p>
          <a:r>
            <a:rPr lang="en-US" b="1" dirty="0">
              <a:solidFill>
                <a:schemeClr val="bg1"/>
              </a:solidFill>
              <a:latin typeface="Nunito"/>
            </a:rPr>
            <a:t>Housing</a:t>
          </a:r>
          <a:endParaRPr lang="en-US" b="1" dirty="0">
            <a:solidFill>
              <a:schemeClr val="bg1"/>
            </a:solidFill>
          </a:endParaRPr>
        </a:p>
      </dgm:t>
    </dgm:pt>
    <dgm:pt modelId="{1657BC25-F1D1-46D6-A560-49F4F805ED60}" type="parTrans" cxnId="{4F66E7CE-9864-412C-85E7-E17E091EDF4A}">
      <dgm:prSet/>
      <dgm:spPr/>
      <dgm:t>
        <a:bodyPr/>
        <a:lstStyle/>
        <a:p>
          <a:endParaRPr lang="en-US"/>
        </a:p>
      </dgm:t>
    </dgm:pt>
    <dgm:pt modelId="{2CF8B061-2F5F-40C3-B2E7-B1DCA761E99D}" type="sibTrans" cxnId="{4F66E7CE-9864-412C-85E7-E17E091EDF4A}">
      <dgm:prSet/>
      <dgm:spPr/>
      <dgm:t>
        <a:bodyPr/>
        <a:lstStyle/>
        <a:p>
          <a:endParaRPr lang="en-US"/>
        </a:p>
      </dgm:t>
    </dgm:pt>
    <dgm:pt modelId="{75745FDF-FE87-4E9F-89BC-CBF7E6E5C3E8}">
      <dgm:prSet phldrT="[Text]"/>
      <dgm:spPr/>
      <dgm:t>
        <a:bodyPr/>
        <a:lstStyle/>
        <a:p>
          <a:r>
            <a:rPr lang="en-US" b="1" dirty="0">
              <a:solidFill>
                <a:schemeClr val="bg1"/>
              </a:solidFill>
              <a:latin typeface="Nunito"/>
            </a:rPr>
            <a:t>Transportation</a:t>
          </a:r>
          <a:r>
            <a:rPr lang="en-US" dirty="0">
              <a:solidFill>
                <a:srgbClr val="322F2A"/>
              </a:solidFill>
              <a:latin typeface="Nunito"/>
            </a:rPr>
            <a:t> </a:t>
          </a:r>
          <a:endParaRPr lang="en-US" dirty="0"/>
        </a:p>
      </dgm:t>
    </dgm:pt>
    <dgm:pt modelId="{92FE88B3-89BA-4ACE-93F0-AD5424014773}" type="parTrans" cxnId="{3DE541DD-9A45-4A6D-BA88-8BFBCE553CE0}">
      <dgm:prSet/>
      <dgm:spPr/>
      <dgm:t>
        <a:bodyPr/>
        <a:lstStyle/>
        <a:p>
          <a:endParaRPr lang="en-US"/>
        </a:p>
      </dgm:t>
    </dgm:pt>
    <dgm:pt modelId="{3BFF374C-CD22-489C-B106-73911289E364}" type="sibTrans" cxnId="{3DE541DD-9A45-4A6D-BA88-8BFBCE553CE0}">
      <dgm:prSet/>
      <dgm:spPr/>
      <dgm:t>
        <a:bodyPr/>
        <a:lstStyle/>
        <a:p>
          <a:endParaRPr lang="en-US"/>
        </a:p>
      </dgm:t>
    </dgm:pt>
    <dgm:pt modelId="{B2A44D56-FB77-470E-8992-95288E6A4724}">
      <dgm:prSet phldrT="[Text]"/>
      <dgm:spPr/>
      <dgm:t>
        <a:bodyPr/>
        <a:lstStyle/>
        <a:p>
          <a:r>
            <a:rPr lang="en-US" b="1" dirty="0"/>
            <a:t>Communication and Information</a:t>
          </a:r>
        </a:p>
      </dgm:t>
    </dgm:pt>
    <dgm:pt modelId="{DE41F4AF-5605-43F8-B0DF-FE9F92EBDE12}" type="parTrans" cxnId="{D7D64465-83A3-4720-B745-F8864335BBD1}">
      <dgm:prSet/>
      <dgm:spPr/>
      <dgm:t>
        <a:bodyPr/>
        <a:lstStyle/>
        <a:p>
          <a:endParaRPr lang="en-US"/>
        </a:p>
      </dgm:t>
    </dgm:pt>
    <dgm:pt modelId="{890ECC9C-DB98-4FE9-896D-724A3237BFEA}" type="sibTrans" cxnId="{D7D64465-83A3-4720-B745-F8864335BBD1}">
      <dgm:prSet/>
      <dgm:spPr/>
      <dgm:t>
        <a:bodyPr/>
        <a:lstStyle/>
        <a:p>
          <a:endParaRPr lang="en-US"/>
        </a:p>
      </dgm:t>
    </dgm:pt>
    <dgm:pt modelId="{CFB860B8-D94B-4DC4-B2FB-742A2C01492D}">
      <dgm:prSet/>
      <dgm:spPr/>
      <dgm:t>
        <a:bodyPr/>
        <a:lstStyle/>
        <a:p>
          <a:r>
            <a:rPr lang="en-US" b="1" dirty="0">
              <a:solidFill>
                <a:schemeClr val="bg1"/>
              </a:solidFill>
            </a:rPr>
            <a:t>Health </a:t>
          </a:r>
          <a:r>
            <a:rPr lang="en-US" b="1" dirty="0">
              <a:solidFill>
                <a:schemeClr val="bg1"/>
              </a:solidFill>
              <a:latin typeface="Calibri"/>
            </a:rPr>
            <a:t>Impact</a:t>
          </a:r>
          <a:r>
            <a:rPr lang="en-US" b="1" dirty="0">
              <a:solidFill>
                <a:schemeClr val="bg1"/>
              </a:solidFill>
            </a:rPr>
            <a:t> Collaborative </a:t>
          </a:r>
        </a:p>
      </dgm:t>
    </dgm:pt>
    <dgm:pt modelId="{FB940678-301B-41C9-9C62-7FBA82FDD928}" type="parTrans" cxnId="{F8D32750-A9E0-467F-AF05-FA53738937B8}">
      <dgm:prSet/>
      <dgm:spPr/>
      <dgm:t>
        <a:bodyPr/>
        <a:lstStyle/>
        <a:p>
          <a:endParaRPr lang="en-US"/>
        </a:p>
      </dgm:t>
    </dgm:pt>
    <dgm:pt modelId="{49961717-2D11-4931-8E0C-8757CC82D2EE}" type="sibTrans" cxnId="{F8D32750-A9E0-467F-AF05-FA53738937B8}">
      <dgm:prSet/>
      <dgm:spPr/>
      <dgm:t>
        <a:bodyPr/>
        <a:lstStyle/>
        <a:p>
          <a:endParaRPr lang="en-US"/>
        </a:p>
      </dgm:t>
    </dgm:pt>
    <dgm:pt modelId="{B793C757-A8E6-4503-AF01-7CEBEB4BBAFD}" type="pres">
      <dgm:prSet presAssocID="{B474BE65-E08B-439B-B48B-6F78C220030A}" presName="Name0" presStyleCnt="0">
        <dgm:presLayoutVars>
          <dgm:chMax val="7"/>
          <dgm:chPref val="7"/>
          <dgm:dir/>
        </dgm:presLayoutVars>
      </dgm:prSet>
      <dgm:spPr/>
    </dgm:pt>
    <dgm:pt modelId="{08CE0B06-F745-456E-9C3C-C5729963D0C1}" type="pres">
      <dgm:prSet presAssocID="{B474BE65-E08B-439B-B48B-6F78C220030A}" presName="Name1" presStyleCnt="0"/>
      <dgm:spPr/>
    </dgm:pt>
    <dgm:pt modelId="{B49539DE-B9B1-4DBA-A16D-D7AB78882453}" type="pres">
      <dgm:prSet presAssocID="{B474BE65-E08B-439B-B48B-6F78C220030A}" presName="cycle" presStyleCnt="0"/>
      <dgm:spPr/>
    </dgm:pt>
    <dgm:pt modelId="{E95CCA98-2E03-4EBC-9E49-A00119FB7D5D}" type="pres">
      <dgm:prSet presAssocID="{B474BE65-E08B-439B-B48B-6F78C220030A}" presName="srcNode" presStyleLbl="node1" presStyleIdx="0" presStyleCnt="4"/>
      <dgm:spPr/>
    </dgm:pt>
    <dgm:pt modelId="{83E9B332-177B-4027-A463-F8436006C90A}" type="pres">
      <dgm:prSet presAssocID="{B474BE65-E08B-439B-B48B-6F78C220030A}" presName="conn" presStyleLbl="parChTrans1D2" presStyleIdx="0" presStyleCnt="1"/>
      <dgm:spPr/>
    </dgm:pt>
    <dgm:pt modelId="{F407DF36-014E-48D7-9FAC-FD8409AEA50E}" type="pres">
      <dgm:prSet presAssocID="{B474BE65-E08B-439B-B48B-6F78C220030A}" presName="extraNode" presStyleLbl="node1" presStyleIdx="0" presStyleCnt="4"/>
      <dgm:spPr/>
    </dgm:pt>
    <dgm:pt modelId="{F3D39E49-794B-4079-A3D6-CF84D6F19EDC}" type="pres">
      <dgm:prSet presAssocID="{B474BE65-E08B-439B-B48B-6F78C220030A}" presName="dstNode" presStyleLbl="node1" presStyleIdx="0" presStyleCnt="4"/>
      <dgm:spPr/>
    </dgm:pt>
    <dgm:pt modelId="{3B6B7CBE-8316-4E08-9590-6D07EFC2A597}" type="pres">
      <dgm:prSet presAssocID="{CFB860B8-D94B-4DC4-B2FB-742A2C01492D}" presName="text_1" presStyleLbl="node1" presStyleIdx="0" presStyleCnt="4">
        <dgm:presLayoutVars>
          <dgm:bulletEnabled val="1"/>
        </dgm:presLayoutVars>
      </dgm:prSet>
      <dgm:spPr/>
    </dgm:pt>
    <dgm:pt modelId="{D1F56E1F-A8FB-4C65-8D8C-21A498F8B72A}" type="pres">
      <dgm:prSet presAssocID="{CFB860B8-D94B-4DC4-B2FB-742A2C01492D}" presName="accent_1" presStyleCnt="0"/>
      <dgm:spPr/>
    </dgm:pt>
    <dgm:pt modelId="{6AABDD4F-BA10-46C0-847F-A766C8390766}" type="pres">
      <dgm:prSet presAssocID="{CFB860B8-D94B-4DC4-B2FB-742A2C01492D}" presName="accentRepeatNode" presStyleLbl="solidFgAcc1" presStyleIdx="0" presStyleCnt="4"/>
      <dgm:spPr/>
    </dgm:pt>
    <dgm:pt modelId="{25A3C3D3-1091-4191-96C1-299FA9ABBF77}" type="pres">
      <dgm:prSet presAssocID="{E3D9E3BA-61C3-4C7D-9EEE-0125518115BF}" presName="text_2" presStyleLbl="node1" presStyleIdx="1" presStyleCnt="4">
        <dgm:presLayoutVars>
          <dgm:bulletEnabled val="1"/>
        </dgm:presLayoutVars>
      </dgm:prSet>
      <dgm:spPr/>
    </dgm:pt>
    <dgm:pt modelId="{061E98DD-771C-4C1B-809A-72FB0AC4CD33}" type="pres">
      <dgm:prSet presAssocID="{E3D9E3BA-61C3-4C7D-9EEE-0125518115BF}" presName="accent_2" presStyleCnt="0"/>
      <dgm:spPr/>
    </dgm:pt>
    <dgm:pt modelId="{3404432A-427A-419D-9DBE-A669665C39E2}" type="pres">
      <dgm:prSet presAssocID="{E3D9E3BA-61C3-4C7D-9EEE-0125518115BF}" presName="accentRepeatNode" presStyleLbl="solidFgAcc1" presStyleIdx="1" presStyleCnt="4"/>
      <dgm:spPr/>
    </dgm:pt>
    <dgm:pt modelId="{8CBB2147-ADD6-446B-A975-C73227877BC5}" type="pres">
      <dgm:prSet presAssocID="{75745FDF-FE87-4E9F-89BC-CBF7E6E5C3E8}" presName="text_3" presStyleLbl="node1" presStyleIdx="2" presStyleCnt="4">
        <dgm:presLayoutVars>
          <dgm:bulletEnabled val="1"/>
        </dgm:presLayoutVars>
      </dgm:prSet>
      <dgm:spPr/>
    </dgm:pt>
    <dgm:pt modelId="{AA191211-B2B7-457D-91E0-1343FD40F198}" type="pres">
      <dgm:prSet presAssocID="{75745FDF-FE87-4E9F-89BC-CBF7E6E5C3E8}" presName="accent_3" presStyleCnt="0"/>
      <dgm:spPr/>
    </dgm:pt>
    <dgm:pt modelId="{22CE0976-D8DD-410E-B7F1-481DECED0483}" type="pres">
      <dgm:prSet presAssocID="{75745FDF-FE87-4E9F-89BC-CBF7E6E5C3E8}" presName="accentRepeatNode" presStyleLbl="solidFgAcc1" presStyleIdx="2" presStyleCnt="4"/>
      <dgm:spPr/>
    </dgm:pt>
    <dgm:pt modelId="{BCB61046-9424-4C3E-8941-010D4EE97AD7}" type="pres">
      <dgm:prSet presAssocID="{B2A44D56-FB77-470E-8992-95288E6A4724}" presName="text_4" presStyleLbl="node1" presStyleIdx="3" presStyleCnt="4">
        <dgm:presLayoutVars>
          <dgm:bulletEnabled val="1"/>
        </dgm:presLayoutVars>
      </dgm:prSet>
      <dgm:spPr/>
    </dgm:pt>
    <dgm:pt modelId="{F83C872F-5673-497F-9024-FBEDE3D00CD2}" type="pres">
      <dgm:prSet presAssocID="{B2A44D56-FB77-470E-8992-95288E6A4724}" presName="accent_4" presStyleCnt="0"/>
      <dgm:spPr/>
    </dgm:pt>
    <dgm:pt modelId="{6ACBA365-2727-4F31-9224-EAB23A78170D}" type="pres">
      <dgm:prSet presAssocID="{B2A44D56-FB77-470E-8992-95288E6A4724}" presName="accentRepeatNode" presStyleLbl="solidFgAcc1" presStyleIdx="3" presStyleCnt="4"/>
      <dgm:spPr/>
    </dgm:pt>
  </dgm:ptLst>
  <dgm:cxnLst>
    <dgm:cxn modelId="{5DA8A019-3D4E-4198-8D29-2E1D717D1494}" type="presOf" srcId="{49961717-2D11-4931-8E0C-8757CC82D2EE}" destId="{83E9B332-177B-4027-A463-F8436006C90A}" srcOrd="0" destOrd="0" presId="urn:microsoft.com/office/officeart/2008/layout/VerticalCurvedList"/>
    <dgm:cxn modelId="{D7D64465-83A3-4720-B745-F8864335BBD1}" srcId="{B474BE65-E08B-439B-B48B-6F78C220030A}" destId="{B2A44D56-FB77-470E-8992-95288E6A4724}" srcOrd="3" destOrd="0" parTransId="{DE41F4AF-5605-43F8-B0DF-FE9F92EBDE12}" sibTransId="{890ECC9C-DB98-4FE9-896D-724A3237BFEA}"/>
    <dgm:cxn modelId="{F8D32750-A9E0-467F-AF05-FA53738937B8}" srcId="{B474BE65-E08B-439B-B48B-6F78C220030A}" destId="{CFB860B8-D94B-4DC4-B2FB-742A2C01492D}" srcOrd="0" destOrd="0" parTransId="{FB940678-301B-41C9-9C62-7FBA82FDD928}" sibTransId="{49961717-2D11-4931-8E0C-8757CC82D2EE}"/>
    <dgm:cxn modelId="{14C3F651-F1FE-4C9A-92D7-44DAED5C1B3D}" type="presOf" srcId="{CFB860B8-D94B-4DC4-B2FB-742A2C01492D}" destId="{3B6B7CBE-8316-4E08-9590-6D07EFC2A597}" srcOrd="0" destOrd="0" presId="urn:microsoft.com/office/officeart/2008/layout/VerticalCurvedList"/>
    <dgm:cxn modelId="{7C397F87-9675-4B2D-A230-D19B5A2C9023}" type="presOf" srcId="{B2A44D56-FB77-470E-8992-95288E6A4724}" destId="{BCB61046-9424-4C3E-8941-010D4EE97AD7}" srcOrd="0" destOrd="0" presId="urn:microsoft.com/office/officeart/2008/layout/VerticalCurvedList"/>
    <dgm:cxn modelId="{12D5559A-54DE-46D3-B541-7DF791B81883}" type="presOf" srcId="{E3D9E3BA-61C3-4C7D-9EEE-0125518115BF}" destId="{25A3C3D3-1091-4191-96C1-299FA9ABBF77}" srcOrd="0" destOrd="0" presId="urn:microsoft.com/office/officeart/2008/layout/VerticalCurvedList"/>
    <dgm:cxn modelId="{4F66E7CE-9864-412C-85E7-E17E091EDF4A}" srcId="{B474BE65-E08B-439B-B48B-6F78C220030A}" destId="{E3D9E3BA-61C3-4C7D-9EEE-0125518115BF}" srcOrd="1" destOrd="0" parTransId="{1657BC25-F1D1-46D6-A560-49F4F805ED60}" sibTransId="{2CF8B061-2F5F-40C3-B2E7-B1DCA761E99D}"/>
    <dgm:cxn modelId="{3DE541DD-9A45-4A6D-BA88-8BFBCE553CE0}" srcId="{B474BE65-E08B-439B-B48B-6F78C220030A}" destId="{75745FDF-FE87-4E9F-89BC-CBF7E6E5C3E8}" srcOrd="2" destOrd="0" parTransId="{92FE88B3-89BA-4ACE-93F0-AD5424014773}" sibTransId="{3BFF374C-CD22-489C-B106-73911289E364}"/>
    <dgm:cxn modelId="{94DC90E7-9F6E-4813-9758-CB9FAF15B4D6}" type="presOf" srcId="{75745FDF-FE87-4E9F-89BC-CBF7E6E5C3E8}" destId="{8CBB2147-ADD6-446B-A975-C73227877BC5}" srcOrd="0" destOrd="0" presId="urn:microsoft.com/office/officeart/2008/layout/VerticalCurvedList"/>
    <dgm:cxn modelId="{141637F8-44FA-46BE-8D1C-06EE0C26FE57}" type="presOf" srcId="{B474BE65-E08B-439B-B48B-6F78C220030A}" destId="{B793C757-A8E6-4503-AF01-7CEBEB4BBAFD}" srcOrd="0" destOrd="0" presId="urn:microsoft.com/office/officeart/2008/layout/VerticalCurvedList"/>
    <dgm:cxn modelId="{4C37DF61-41A4-481A-ABBE-1368B641163B}" type="presParOf" srcId="{B793C757-A8E6-4503-AF01-7CEBEB4BBAFD}" destId="{08CE0B06-F745-456E-9C3C-C5729963D0C1}" srcOrd="0" destOrd="0" presId="urn:microsoft.com/office/officeart/2008/layout/VerticalCurvedList"/>
    <dgm:cxn modelId="{FB0ADB8A-4D84-4DF0-8936-2BFDA40410A8}" type="presParOf" srcId="{08CE0B06-F745-456E-9C3C-C5729963D0C1}" destId="{B49539DE-B9B1-4DBA-A16D-D7AB78882453}" srcOrd="0" destOrd="0" presId="urn:microsoft.com/office/officeart/2008/layout/VerticalCurvedList"/>
    <dgm:cxn modelId="{28C23EDB-AA9D-4B44-B175-7DA3907BF0FA}" type="presParOf" srcId="{B49539DE-B9B1-4DBA-A16D-D7AB78882453}" destId="{E95CCA98-2E03-4EBC-9E49-A00119FB7D5D}" srcOrd="0" destOrd="0" presId="urn:microsoft.com/office/officeart/2008/layout/VerticalCurvedList"/>
    <dgm:cxn modelId="{5424F6A9-BCF7-4E9D-A16B-B2A9E80A914F}" type="presParOf" srcId="{B49539DE-B9B1-4DBA-A16D-D7AB78882453}" destId="{83E9B332-177B-4027-A463-F8436006C90A}" srcOrd="1" destOrd="0" presId="urn:microsoft.com/office/officeart/2008/layout/VerticalCurvedList"/>
    <dgm:cxn modelId="{6FCBDE55-FD99-4119-9E22-5390B01F5181}" type="presParOf" srcId="{B49539DE-B9B1-4DBA-A16D-D7AB78882453}" destId="{F407DF36-014E-48D7-9FAC-FD8409AEA50E}" srcOrd="2" destOrd="0" presId="urn:microsoft.com/office/officeart/2008/layout/VerticalCurvedList"/>
    <dgm:cxn modelId="{3F9CC614-9BD8-41B2-BC98-D440E2AB2E9E}" type="presParOf" srcId="{B49539DE-B9B1-4DBA-A16D-D7AB78882453}" destId="{F3D39E49-794B-4079-A3D6-CF84D6F19EDC}" srcOrd="3" destOrd="0" presId="urn:microsoft.com/office/officeart/2008/layout/VerticalCurvedList"/>
    <dgm:cxn modelId="{D26A56E3-17CB-49EB-9E41-E3EEBF509945}" type="presParOf" srcId="{08CE0B06-F745-456E-9C3C-C5729963D0C1}" destId="{3B6B7CBE-8316-4E08-9590-6D07EFC2A597}" srcOrd="1" destOrd="0" presId="urn:microsoft.com/office/officeart/2008/layout/VerticalCurvedList"/>
    <dgm:cxn modelId="{B10E8678-199A-40C1-A63D-C98CC62DB522}" type="presParOf" srcId="{08CE0B06-F745-456E-9C3C-C5729963D0C1}" destId="{D1F56E1F-A8FB-4C65-8D8C-21A498F8B72A}" srcOrd="2" destOrd="0" presId="urn:microsoft.com/office/officeart/2008/layout/VerticalCurvedList"/>
    <dgm:cxn modelId="{426D33EE-7538-4B52-8561-BD682125B76B}" type="presParOf" srcId="{D1F56E1F-A8FB-4C65-8D8C-21A498F8B72A}" destId="{6AABDD4F-BA10-46C0-847F-A766C8390766}" srcOrd="0" destOrd="0" presId="urn:microsoft.com/office/officeart/2008/layout/VerticalCurvedList"/>
    <dgm:cxn modelId="{9631A2E1-29E7-455A-A6DA-189DA1EC8503}" type="presParOf" srcId="{08CE0B06-F745-456E-9C3C-C5729963D0C1}" destId="{25A3C3D3-1091-4191-96C1-299FA9ABBF77}" srcOrd="3" destOrd="0" presId="urn:microsoft.com/office/officeart/2008/layout/VerticalCurvedList"/>
    <dgm:cxn modelId="{75DF8F12-EEEB-47FE-8C69-F489DEC021C9}" type="presParOf" srcId="{08CE0B06-F745-456E-9C3C-C5729963D0C1}" destId="{061E98DD-771C-4C1B-809A-72FB0AC4CD33}" srcOrd="4" destOrd="0" presId="urn:microsoft.com/office/officeart/2008/layout/VerticalCurvedList"/>
    <dgm:cxn modelId="{A17404A0-8314-41E2-9F1B-97A4437CEE45}" type="presParOf" srcId="{061E98DD-771C-4C1B-809A-72FB0AC4CD33}" destId="{3404432A-427A-419D-9DBE-A669665C39E2}" srcOrd="0" destOrd="0" presId="urn:microsoft.com/office/officeart/2008/layout/VerticalCurvedList"/>
    <dgm:cxn modelId="{DDF58FFC-31A2-43BE-8D62-2CEE276410D1}" type="presParOf" srcId="{08CE0B06-F745-456E-9C3C-C5729963D0C1}" destId="{8CBB2147-ADD6-446B-A975-C73227877BC5}" srcOrd="5" destOrd="0" presId="urn:microsoft.com/office/officeart/2008/layout/VerticalCurvedList"/>
    <dgm:cxn modelId="{F5CC7CAC-4075-415A-94BD-824EBFEFD38C}" type="presParOf" srcId="{08CE0B06-F745-456E-9C3C-C5729963D0C1}" destId="{AA191211-B2B7-457D-91E0-1343FD40F198}" srcOrd="6" destOrd="0" presId="urn:microsoft.com/office/officeart/2008/layout/VerticalCurvedList"/>
    <dgm:cxn modelId="{1FBFFCF2-E9A9-43A1-BEEB-9F6B11563E01}" type="presParOf" srcId="{AA191211-B2B7-457D-91E0-1343FD40F198}" destId="{22CE0976-D8DD-410E-B7F1-481DECED0483}" srcOrd="0" destOrd="0" presId="urn:microsoft.com/office/officeart/2008/layout/VerticalCurvedList"/>
    <dgm:cxn modelId="{307A86F3-1A1A-4A30-A13A-0E01A636B97C}" type="presParOf" srcId="{08CE0B06-F745-456E-9C3C-C5729963D0C1}" destId="{BCB61046-9424-4C3E-8941-010D4EE97AD7}" srcOrd="7" destOrd="0" presId="urn:microsoft.com/office/officeart/2008/layout/VerticalCurvedList"/>
    <dgm:cxn modelId="{6D940778-93F0-458E-B00B-5AAA8B88D49D}" type="presParOf" srcId="{08CE0B06-F745-456E-9C3C-C5729963D0C1}" destId="{F83C872F-5673-497F-9024-FBEDE3D00CD2}" srcOrd="8" destOrd="0" presId="urn:microsoft.com/office/officeart/2008/layout/VerticalCurvedList"/>
    <dgm:cxn modelId="{A62C30A3-9ACD-4B42-9A56-8AA22BF32F24}" type="presParOf" srcId="{F83C872F-5673-497F-9024-FBEDE3D00CD2}" destId="{6ACBA365-2727-4F31-9224-EAB23A78170D}"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F5A0A6-1286-4C0E-89C1-734D8AB41C90}"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383A2DD7-43BB-4492-9532-98F96DF1EBD3}">
      <dgm:prSet phldrT="[Text]" phldr="0"/>
      <dgm:spPr/>
      <dgm:t>
        <a:bodyPr/>
        <a:lstStyle/>
        <a:p>
          <a:r>
            <a:rPr lang="en-US"/>
            <a:t>Quarterly rotation for workgroups</a:t>
          </a:r>
        </a:p>
      </dgm:t>
    </dgm:pt>
    <dgm:pt modelId="{C772F718-057E-4AF6-A18D-5030BFA3CCE6}" type="parTrans" cxnId="{00E6BE97-6C76-4E1D-9251-20F28719BEDF}">
      <dgm:prSet/>
      <dgm:spPr/>
      <dgm:t>
        <a:bodyPr/>
        <a:lstStyle/>
        <a:p>
          <a:endParaRPr lang="en-US"/>
        </a:p>
      </dgm:t>
    </dgm:pt>
    <dgm:pt modelId="{76AF4312-D11A-44B3-BFB1-92381658F139}" type="sibTrans" cxnId="{00E6BE97-6C76-4E1D-9251-20F28719BEDF}">
      <dgm:prSet/>
      <dgm:spPr/>
      <dgm:t>
        <a:bodyPr/>
        <a:lstStyle/>
        <a:p>
          <a:endParaRPr lang="en-US"/>
        </a:p>
      </dgm:t>
    </dgm:pt>
    <dgm:pt modelId="{51D4417F-25BF-47E8-9A67-D82939B1997D}">
      <dgm:prSet phldrT="[Text]" phldr="0"/>
      <dgm:spPr/>
      <dgm:t>
        <a:bodyPr/>
        <a:lstStyle/>
        <a:p>
          <a:r>
            <a:rPr lang="en-US"/>
            <a:t>Chairs make the agenda</a:t>
          </a:r>
        </a:p>
      </dgm:t>
    </dgm:pt>
    <dgm:pt modelId="{14B25112-CCED-4AEF-8EAA-CF47F05B567E}" type="parTrans" cxnId="{5A5EF2A5-0953-4B4D-B58C-18F96C898851}">
      <dgm:prSet/>
      <dgm:spPr/>
      <dgm:t>
        <a:bodyPr/>
        <a:lstStyle/>
        <a:p>
          <a:endParaRPr lang="en-US"/>
        </a:p>
      </dgm:t>
    </dgm:pt>
    <dgm:pt modelId="{F623B295-C0E6-4A8B-90F2-2D5520B377D6}" type="sibTrans" cxnId="{5A5EF2A5-0953-4B4D-B58C-18F96C898851}">
      <dgm:prSet/>
      <dgm:spPr/>
      <dgm:t>
        <a:bodyPr/>
        <a:lstStyle/>
        <a:p>
          <a:endParaRPr lang="en-US"/>
        </a:p>
      </dgm:t>
    </dgm:pt>
    <dgm:pt modelId="{0CED0491-3F99-4277-A6B6-8820BE31D136}">
      <dgm:prSet phldrT="[Text]" phldr="0"/>
      <dgm:spPr/>
      <dgm:t>
        <a:bodyPr/>
        <a:lstStyle/>
        <a:p>
          <a:r>
            <a:rPr lang="en-US"/>
            <a:t>AARP Approved plan guides the work</a:t>
          </a:r>
        </a:p>
      </dgm:t>
    </dgm:pt>
    <dgm:pt modelId="{F87D2480-576B-4A96-AF82-C5C1A0067A0B}" type="parTrans" cxnId="{48930B15-D68C-48E8-B8B9-3F776E061281}">
      <dgm:prSet/>
      <dgm:spPr/>
      <dgm:t>
        <a:bodyPr/>
        <a:lstStyle/>
        <a:p>
          <a:endParaRPr lang="en-US"/>
        </a:p>
      </dgm:t>
    </dgm:pt>
    <dgm:pt modelId="{B5EDAF18-468B-4CEE-B739-B0B509951DD2}" type="sibTrans" cxnId="{48930B15-D68C-48E8-B8B9-3F776E061281}">
      <dgm:prSet/>
      <dgm:spPr/>
      <dgm:t>
        <a:bodyPr/>
        <a:lstStyle/>
        <a:p>
          <a:endParaRPr lang="en-US"/>
        </a:p>
      </dgm:t>
    </dgm:pt>
    <dgm:pt modelId="{231FA8C8-2940-44F0-9DB4-4794A2754BCD}" type="pres">
      <dgm:prSet presAssocID="{F0F5A0A6-1286-4C0E-89C1-734D8AB41C90}" presName="linear" presStyleCnt="0">
        <dgm:presLayoutVars>
          <dgm:dir/>
          <dgm:animLvl val="lvl"/>
          <dgm:resizeHandles val="exact"/>
        </dgm:presLayoutVars>
      </dgm:prSet>
      <dgm:spPr/>
    </dgm:pt>
    <dgm:pt modelId="{48F31E4F-35CB-46D1-B7E5-42A6A64FC203}" type="pres">
      <dgm:prSet presAssocID="{383A2DD7-43BB-4492-9532-98F96DF1EBD3}" presName="parentLin" presStyleCnt="0"/>
      <dgm:spPr/>
    </dgm:pt>
    <dgm:pt modelId="{1F92FBCE-402B-4E4B-8E04-92924B931601}" type="pres">
      <dgm:prSet presAssocID="{383A2DD7-43BB-4492-9532-98F96DF1EBD3}" presName="parentLeftMargin" presStyleLbl="node1" presStyleIdx="0" presStyleCnt="3"/>
      <dgm:spPr/>
    </dgm:pt>
    <dgm:pt modelId="{B1577EBB-1EEA-47A0-B246-E408BE2E6D6D}" type="pres">
      <dgm:prSet presAssocID="{383A2DD7-43BB-4492-9532-98F96DF1EBD3}" presName="parentText" presStyleLbl="node1" presStyleIdx="0" presStyleCnt="3">
        <dgm:presLayoutVars>
          <dgm:chMax val="0"/>
          <dgm:bulletEnabled val="1"/>
        </dgm:presLayoutVars>
      </dgm:prSet>
      <dgm:spPr/>
    </dgm:pt>
    <dgm:pt modelId="{8067E0D8-45D8-49F2-B9CF-01B3138E3A17}" type="pres">
      <dgm:prSet presAssocID="{383A2DD7-43BB-4492-9532-98F96DF1EBD3}" presName="negativeSpace" presStyleCnt="0"/>
      <dgm:spPr/>
    </dgm:pt>
    <dgm:pt modelId="{4A489B1A-2B98-4F28-9B3E-A6782F3605B2}" type="pres">
      <dgm:prSet presAssocID="{383A2DD7-43BB-4492-9532-98F96DF1EBD3}" presName="childText" presStyleLbl="conFgAcc1" presStyleIdx="0" presStyleCnt="3">
        <dgm:presLayoutVars>
          <dgm:bulletEnabled val="1"/>
        </dgm:presLayoutVars>
      </dgm:prSet>
      <dgm:spPr/>
    </dgm:pt>
    <dgm:pt modelId="{42DC4D47-941D-4894-91D9-132DB7D1E3AD}" type="pres">
      <dgm:prSet presAssocID="{76AF4312-D11A-44B3-BFB1-92381658F139}" presName="spaceBetweenRectangles" presStyleCnt="0"/>
      <dgm:spPr/>
    </dgm:pt>
    <dgm:pt modelId="{8ECF9A8F-569B-4D11-A123-3F38B3F59208}" type="pres">
      <dgm:prSet presAssocID="{51D4417F-25BF-47E8-9A67-D82939B1997D}" presName="parentLin" presStyleCnt="0"/>
      <dgm:spPr/>
    </dgm:pt>
    <dgm:pt modelId="{57112A72-7B06-4E6A-B844-344FA4D0F7EA}" type="pres">
      <dgm:prSet presAssocID="{51D4417F-25BF-47E8-9A67-D82939B1997D}" presName="parentLeftMargin" presStyleLbl="node1" presStyleIdx="0" presStyleCnt="3"/>
      <dgm:spPr/>
    </dgm:pt>
    <dgm:pt modelId="{0CE3FF15-D761-4217-8F9E-5215944905AA}" type="pres">
      <dgm:prSet presAssocID="{51D4417F-25BF-47E8-9A67-D82939B1997D}" presName="parentText" presStyleLbl="node1" presStyleIdx="1" presStyleCnt="3">
        <dgm:presLayoutVars>
          <dgm:chMax val="0"/>
          <dgm:bulletEnabled val="1"/>
        </dgm:presLayoutVars>
      </dgm:prSet>
      <dgm:spPr/>
    </dgm:pt>
    <dgm:pt modelId="{706886FE-8036-47AE-A2A7-9F0778206051}" type="pres">
      <dgm:prSet presAssocID="{51D4417F-25BF-47E8-9A67-D82939B1997D}" presName="negativeSpace" presStyleCnt="0"/>
      <dgm:spPr/>
    </dgm:pt>
    <dgm:pt modelId="{69BBF743-F7B9-488C-A5BC-16250D1A8262}" type="pres">
      <dgm:prSet presAssocID="{51D4417F-25BF-47E8-9A67-D82939B1997D}" presName="childText" presStyleLbl="conFgAcc1" presStyleIdx="1" presStyleCnt="3">
        <dgm:presLayoutVars>
          <dgm:bulletEnabled val="1"/>
        </dgm:presLayoutVars>
      </dgm:prSet>
      <dgm:spPr/>
    </dgm:pt>
    <dgm:pt modelId="{72CAE23A-F315-4628-BA4E-14D01D386D85}" type="pres">
      <dgm:prSet presAssocID="{F623B295-C0E6-4A8B-90F2-2D5520B377D6}" presName="spaceBetweenRectangles" presStyleCnt="0"/>
      <dgm:spPr/>
    </dgm:pt>
    <dgm:pt modelId="{4C2332BB-745F-48D6-9BE9-CC3191DAFBFF}" type="pres">
      <dgm:prSet presAssocID="{0CED0491-3F99-4277-A6B6-8820BE31D136}" presName="parentLin" presStyleCnt="0"/>
      <dgm:spPr/>
    </dgm:pt>
    <dgm:pt modelId="{D8A02516-2688-44DC-93DF-B85BB54FEFDD}" type="pres">
      <dgm:prSet presAssocID="{0CED0491-3F99-4277-A6B6-8820BE31D136}" presName="parentLeftMargin" presStyleLbl="node1" presStyleIdx="1" presStyleCnt="3"/>
      <dgm:spPr/>
    </dgm:pt>
    <dgm:pt modelId="{B85EA53C-6079-44EE-9D17-EFCAC6B7960B}" type="pres">
      <dgm:prSet presAssocID="{0CED0491-3F99-4277-A6B6-8820BE31D136}" presName="parentText" presStyleLbl="node1" presStyleIdx="2" presStyleCnt="3">
        <dgm:presLayoutVars>
          <dgm:chMax val="0"/>
          <dgm:bulletEnabled val="1"/>
        </dgm:presLayoutVars>
      </dgm:prSet>
      <dgm:spPr/>
    </dgm:pt>
    <dgm:pt modelId="{5BD34606-A014-4366-A824-DC71E393753D}" type="pres">
      <dgm:prSet presAssocID="{0CED0491-3F99-4277-A6B6-8820BE31D136}" presName="negativeSpace" presStyleCnt="0"/>
      <dgm:spPr/>
    </dgm:pt>
    <dgm:pt modelId="{CEE2980A-EF76-49C3-93CF-AF423511697A}" type="pres">
      <dgm:prSet presAssocID="{0CED0491-3F99-4277-A6B6-8820BE31D136}" presName="childText" presStyleLbl="conFgAcc1" presStyleIdx="2" presStyleCnt="3">
        <dgm:presLayoutVars>
          <dgm:bulletEnabled val="1"/>
        </dgm:presLayoutVars>
      </dgm:prSet>
      <dgm:spPr/>
    </dgm:pt>
  </dgm:ptLst>
  <dgm:cxnLst>
    <dgm:cxn modelId="{ACE5D80F-61F4-4C13-8652-04E2831D1B08}" type="presOf" srcId="{383A2DD7-43BB-4492-9532-98F96DF1EBD3}" destId="{B1577EBB-1EEA-47A0-B246-E408BE2E6D6D}" srcOrd="1" destOrd="0" presId="urn:microsoft.com/office/officeart/2005/8/layout/list1"/>
    <dgm:cxn modelId="{48930B15-D68C-48E8-B8B9-3F776E061281}" srcId="{F0F5A0A6-1286-4C0E-89C1-734D8AB41C90}" destId="{0CED0491-3F99-4277-A6B6-8820BE31D136}" srcOrd="2" destOrd="0" parTransId="{F87D2480-576B-4A96-AF82-C5C1A0067A0B}" sibTransId="{B5EDAF18-468B-4CEE-B739-B0B509951DD2}"/>
    <dgm:cxn modelId="{4BD0FF3B-73CD-4EB4-B831-787EF63CB415}" type="presOf" srcId="{383A2DD7-43BB-4492-9532-98F96DF1EBD3}" destId="{1F92FBCE-402B-4E4B-8E04-92924B931601}" srcOrd="0" destOrd="0" presId="urn:microsoft.com/office/officeart/2005/8/layout/list1"/>
    <dgm:cxn modelId="{1F227D5A-A74C-43E5-B770-FE8B90B00980}" type="presOf" srcId="{0CED0491-3F99-4277-A6B6-8820BE31D136}" destId="{D8A02516-2688-44DC-93DF-B85BB54FEFDD}" srcOrd="0" destOrd="0" presId="urn:microsoft.com/office/officeart/2005/8/layout/list1"/>
    <dgm:cxn modelId="{721C6A8B-AF29-41DB-A969-98C9B7974F39}" type="presOf" srcId="{51D4417F-25BF-47E8-9A67-D82939B1997D}" destId="{57112A72-7B06-4E6A-B844-344FA4D0F7EA}" srcOrd="0" destOrd="0" presId="urn:microsoft.com/office/officeart/2005/8/layout/list1"/>
    <dgm:cxn modelId="{00E6BE97-6C76-4E1D-9251-20F28719BEDF}" srcId="{F0F5A0A6-1286-4C0E-89C1-734D8AB41C90}" destId="{383A2DD7-43BB-4492-9532-98F96DF1EBD3}" srcOrd="0" destOrd="0" parTransId="{C772F718-057E-4AF6-A18D-5030BFA3CCE6}" sibTransId="{76AF4312-D11A-44B3-BFB1-92381658F139}"/>
    <dgm:cxn modelId="{5A5EF2A5-0953-4B4D-B58C-18F96C898851}" srcId="{F0F5A0A6-1286-4C0E-89C1-734D8AB41C90}" destId="{51D4417F-25BF-47E8-9A67-D82939B1997D}" srcOrd="1" destOrd="0" parTransId="{14B25112-CCED-4AEF-8EAA-CF47F05B567E}" sibTransId="{F623B295-C0E6-4A8B-90F2-2D5520B377D6}"/>
    <dgm:cxn modelId="{C9D289AA-FC2F-494C-B366-F410A75D0E9F}" type="presOf" srcId="{0CED0491-3F99-4277-A6B6-8820BE31D136}" destId="{B85EA53C-6079-44EE-9D17-EFCAC6B7960B}" srcOrd="1" destOrd="0" presId="urn:microsoft.com/office/officeart/2005/8/layout/list1"/>
    <dgm:cxn modelId="{5DBC4BB9-564A-42D4-BF0D-B6D4B246C013}" type="presOf" srcId="{F0F5A0A6-1286-4C0E-89C1-734D8AB41C90}" destId="{231FA8C8-2940-44F0-9DB4-4794A2754BCD}" srcOrd="0" destOrd="0" presId="urn:microsoft.com/office/officeart/2005/8/layout/list1"/>
    <dgm:cxn modelId="{99B560C0-EC52-4CBC-A2A8-58FDBE9E9379}" type="presOf" srcId="{51D4417F-25BF-47E8-9A67-D82939B1997D}" destId="{0CE3FF15-D761-4217-8F9E-5215944905AA}" srcOrd="1" destOrd="0" presId="urn:microsoft.com/office/officeart/2005/8/layout/list1"/>
    <dgm:cxn modelId="{CB0F6EB7-7957-449E-89A4-9FBBCED712CB}" type="presParOf" srcId="{231FA8C8-2940-44F0-9DB4-4794A2754BCD}" destId="{48F31E4F-35CB-46D1-B7E5-42A6A64FC203}" srcOrd="0" destOrd="0" presId="urn:microsoft.com/office/officeart/2005/8/layout/list1"/>
    <dgm:cxn modelId="{8B24E93C-5E32-4ADE-82FC-23647D22A7A0}" type="presParOf" srcId="{48F31E4F-35CB-46D1-B7E5-42A6A64FC203}" destId="{1F92FBCE-402B-4E4B-8E04-92924B931601}" srcOrd="0" destOrd="0" presId="urn:microsoft.com/office/officeart/2005/8/layout/list1"/>
    <dgm:cxn modelId="{4824CF66-69C9-4B1C-914A-88111698F179}" type="presParOf" srcId="{48F31E4F-35CB-46D1-B7E5-42A6A64FC203}" destId="{B1577EBB-1EEA-47A0-B246-E408BE2E6D6D}" srcOrd="1" destOrd="0" presId="urn:microsoft.com/office/officeart/2005/8/layout/list1"/>
    <dgm:cxn modelId="{FC044591-319B-4A5D-9996-C7BB0D1B51DB}" type="presParOf" srcId="{231FA8C8-2940-44F0-9DB4-4794A2754BCD}" destId="{8067E0D8-45D8-49F2-B9CF-01B3138E3A17}" srcOrd="1" destOrd="0" presId="urn:microsoft.com/office/officeart/2005/8/layout/list1"/>
    <dgm:cxn modelId="{F5CC2173-0DDC-4D2A-8399-BBAF7F7BCAB5}" type="presParOf" srcId="{231FA8C8-2940-44F0-9DB4-4794A2754BCD}" destId="{4A489B1A-2B98-4F28-9B3E-A6782F3605B2}" srcOrd="2" destOrd="0" presId="urn:microsoft.com/office/officeart/2005/8/layout/list1"/>
    <dgm:cxn modelId="{E9B6723D-D784-4090-A63F-CDFC5A2988AB}" type="presParOf" srcId="{231FA8C8-2940-44F0-9DB4-4794A2754BCD}" destId="{42DC4D47-941D-4894-91D9-132DB7D1E3AD}" srcOrd="3" destOrd="0" presId="urn:microsoft.com/office/officeart/2005/8/layout/list1"/>
    <dgm:cxn modelId="{7CA6C329-5334-4EE9-9DB2-8393217A502D}" type="presParOf" srcId="{231FA8C8-2940-44F0-9DB4-4794A2754BCD}" destId="{8ECF9A8F-569B-4D11-A123-3F38B3F59208}" srcOrd="4" destOrd="0" presId="urn:microsoft.com/office/officeart/2005/8/layout/list1"/>
    <dgm:cxn modelId="{85EA4699-D6CB-4D7F-AC7A-E6EA2BB32E3D}" type="presParOf" srcId="{8ECF9A8F-569B-4D11-A123-3F38B3F59208}" destId="{57112A72-7B06-4E6A-B844-344FA4D0F7EA}" srcOrd="0" destOrd="0" presId="urn:microsoft.com/office/officeart/2005/8/layout/list1"/>
    <dgm:cxn modelId="{4DCEC537-533C-4CEE-B8DC-E73AC4605849}" type="presParOf" srcId="{8ECF9A8F-569B-4D11-A123-3F38B3F59208}" destId="{0CE3FF15-D761-4217-8F9E-5215944905AA}" srcOrd="1" destOrd="0" presId="urn:microsoft.com/office/officeart/2005/8/layout/list1"/>
    <dgm:cxn modelId="{F07D5588-B3BF-4C19-84AB-002B618CA709}" type="presParOf" srcId="{231FA8C8-2940-44F0-9DB4-4794A2754BCD}" destId="{706886FE-8036-47AE-A2A7-9F0778206051}" srcOrd="5" destOrd="0" presId="urn:microsoft.com/office/officeart/2005/8/layout/list1"/>
    <dgm:cxn modelId="{1D7E8C3B-0240-4CF0-AB69-7AFAD46072BD}" type="presParOf" srcId="{231FA8C8-2940-44F0-9DB4-4794A2754BCD}" destId="{69BBF743-F7B9-488C-A5BC-16250D1A8262}" srcOrd="6" destOrd="0" presId="urn:microsoft.com/office/officeart/2005/8/layout/list1"/>
    <dgm:cxn modelId="{B6AB7CCB-1832-4D49-90C0-BFBD6B91417F}" type="presParOf" srcId="{231FA8C8-2940-44F0-9DB4-4794A2754BCD}" destId="{72CAE23A-F315-4628-BA4E-14D01D386D85}" srcOrd="7" destOrd="0" presId="urn:microsoft.com/office/officeart/2005/8/layout/list1"/>
    <dgm:cxn modelId="{7CF1A8C9-CEDC-4CDA-AC6B-AAFE7199E5E7}" type="presParOf" srcId="{231FA8C8-2940-44F0-9DB4-4794A2754BCD}" destId="{4C2332BB-745F-48D6-9BE9-CC3191DAFBFF}" srcOrd="8" destOrd="0" presId="urn:microsoft.com/office/officeart/2005/8/layout/list1"/>
    <dgm:cxn modelId="{47D2204C-5B83-4D79-8BBB-77EA1DC5BD7D}" type="presParOf" srcId="{4C2332BB-745F-48D6-9BE9-CC3191DAFBFF}" destId="{D8A02516-2688-44DC-93DF-B85BB54FEFDD}" srcOrd="0" destOrd="0" presId="urn:microsoft.com/office/officeart/2005/8/layout/list1"/>
    <dgm:cxn modelId="{198543BC-D5DE-4CFE-A775-D1816FF79B0A}" type="presParOf" srcId="{4C2332BB-745F-48D6-9BE9-CC3191DAFBFF}" destId="{B85EA53C-6079-44EE-9D17-EFCAC6B7960B}" srcOrd="1" destOrd="0" presId="urn:microsoft.com/office/officeart/2005/8/layout/list1"/>
    <dgm:cxn modelId="{45BA1C52-4EF9-4BF3-AB4A-0F503B79FDDD}" type="presParOf" srcId="{231FA8C8-2940-44F0-9DB4-4794A2754BCD}" destId="{5BD34606-A014-4366-A824-DC71E393753D}" srcOrd="9" destOrd="0" presId="urn:microsoft.com/office/officeart/2005/8/layout/list1"/>
    <dgm:cxn modelId="{F8038108-08A9-4A85-AFA9-FA50AD84CE4D}" type="presParOf" srcId="{231FA8C8-2940-44F0-9DB4-4794A2754BCD}" destId="{CEE2980A-EF76-49C3-93CF-AF423511697A}" srcOrd="10" destOrd="0" presId="urn:microsoft.com/office/officeart/2005/8/layout/list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D53007-301C-43C0-A591-3D57496A030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2776504-84CD-4A67-8D70-64651E8A3BF6}">
      <dgm:prSet phldrT="[Text]" custT="1"/>
      <dgm:spPr>
        <a:solidFill>
          <a:srgbClr val="4F81BD">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95250" tIns="95250" rIns="95250" bIns="95250" numCol="1" spcCol="1270" anchor="ctr" anchorCtr="0"/>
        <a:lstStyle/>
        <a:p>
          <a:pPr marL="0" lvl="0" indent="0" algn="l" defTabSz="1111250">
            <a:lnSpc>
              <a:spcPct val="90000"/>
            </a:lnSpc>
            <a:spcBef>
              <a:spcPct val="0"/>
            </a:spcBef>
            <a:spcAft>
              <a:spcPct val="35000"/>
            </a:spcAft>
            <a:buNone/>
          </a:pPr>
          <a:r>
            <a:rPr lang="en-US" sz="2500" b="1" kern="1200">
              <a:solidFill>
                <a:prstClr val="white"/>
              </a:solidFill>
              <a:latin typeface="Nunito"/>
              <a:ea typeface="+mn-ea"/>
              <a:cs typeface="+mn-cs"/>
            </a:rPr>
            <a:t>Age-Friendly Rhode Island</a:t>
          </a:r>
        </a:p>
      </dgm:t>
    </dgm:pt>
    <dgm:pt modelId="{DD335F45-761C-4E6E-8509-D808A385502F}" type="parTrans" cxnId="{E3E86F57-E7B2-412C-AAD4-B0BAB6B0B910}">
      <dgm:prSet/>
      <dgm:spPr/>
      <dgm:t>
        <a:bodyPr/>
        <a:lstStyle/>
        <a:p>
          <a:endParaRPr lang="en-US"/>
        </a:p>
      </dgm:t>
    </dgm:pt>
    <dgm:pt modelId="{FF7081C6-A02D-40D0-9EB3-A97CBAB0A448}" type="sibTrans" cxnId="{E3E86F57-E7B2-412C-AAD4-B0BAB6B0B910}">
      <dgm:prSet/>
      <dgm:spPr/>
      <dgm:t>
        <a:bodyPr/>
        <a:lstStyle/>
        <a:p>
          <a:endParaRPr lang="en-US"/>
        </a:p>
      </dgm:t>
    </dgm:pt>
    <dgm:pt modelId="{81DF5B7C-D1DC-43E5-A9B0-6070FFDEEB09}">
      <dgm:prSet custT="1"/>
      <dgm:spPr>
        <a:solidFill>
          <a:srgbClr val="4F81BD">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95250" tIns="95250" rIns="95250" bIns="95250" numCol="1" spcCol="1270" anchor="ctr" anchorCtr="0"/>
        <a:lstStyle/>
        <a:p>
          <a:r>
            <a:rPr lang="en-US" sz="2500" b="1" kern="1200">
              <a:solidFill>
                <a:prstClr val="white"/>
              </a:solidFill>
              <a:latin typeface="Nunito"/>
              <a:ea typeface="+mn-ea"/>
              <a:cs typeface="+mn-cs"/>
            </a:rPr>
            <a:t>Wood River Health</a:t>
          </a:r>
        </a:p>
      </dgm:t>
    </dgm:pt>
    <dgm:pt modelId="{2B545CB1-8681-4625-B5AF-87572E6666A9}" type="parTrans" cxnId="{23374968-2C62-432A-8B1D-F6BD19A54419}">
      <dgm:prSet/>
      <dgm:spPr/>
      <dgm:t>
        <a:bodyPr/>
        <a:lstStyle/>
        <a:p>
          <a:endParaRPr lang="en-US"/>
        </a:p>
      </dgm:t>
    </dgm:pt>
    <dgm:pt modelId="{D0A698F9-1FD7-4A30-9367-1CB0CA1BD08B}" type="sibTrans" cxnId="{23374968-2C62-432A-8B1D-F6BD19A54419}">
      <dgm:prSet/>
      <dgm:spPr/>
      <dgm:t>
        <a:bodyPr/>
        <a:lstStyle/>
        <a:p>
          <a:endParaRPr lang="en-US"/>
        </a:p>
      </dgm:t>
    </dgm:pt>
    <dgm:pt modelId="{E077DF52-E152-4288-BA6F-5444B449AF82}">
      <dgm:prSet custT="1"/>
      <dgm:spPr>
        <a:solidFill>
          <a:srgbClr val="4F81BD">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95250" tIns="95250" rIns="95250" bIns="95250" numCol="1" spcCol="1270" anchor="ctr" anchorCtr="0"/>
        <a:lstStyle/>
        <a:p>
          <a:r>
            <a:rPr lang="en-US" sz="2500" b="1" kern="1200">
              <a:solidFill>
                <a:prstClr val="white"/>
              </a:solidFill>
              <a:latin typeface="Nunito"/>
              <a:ea typeface="+mn-ea"/>
              <a:cs typeface="+mn-cs"/>
            </a:rPr>
            <a:t>Town</a:t>
          </a:r>
          <a:r>
            <a:rPr lang="en-US" sz="2700" kern="1200">
              <a:solidFill>
                <a:srgbClr val="322F2A"/>
              </a:solidFill>
              <a:latin typeface="Nunito"/>
            </a:rPr>
            <a:t> </a:t>
          </a:r>
          <a:r>
            <a:rPr lang="en-US" sz="2500" b="1" kern="1200">
              <a:solidFill>
                <a:prstClr val="white"/>
              </a:solidFill>
              <a:latin typeface="Nunito"/>
              <a:ea typeface="+mn-ea"/>
              <a:cs typeface="+mn-cs"/>
            </a:rPr>
            <a:t>of Westerly </a:t>
          </a:r>
        </a:p>
      </dgm:t>
    </dgm:pt>
    <dgm:pt modelId="{C02E24A2-2A6C-4B77-A4F9-31240A01E478}" type="parTrans" cxnId="{EBDAE506-2952-4C3C-99F3-6249F3514C51}">
      <dgm:prSet/>
      <dgm:spPr/>
      <dgm:t>
        <a:bodyPr/>
        <a:lstStyle/>
        <a:p>
          <a:endParaRPr lang="en-US"/>
        </a:p>
      </dgm:t>
    </dgm:pt>
    <dgm:pt modelId="{BC25C01B-7ED0-4899-8EC8-D69256024803}" type="sibTrans" cxnId="{EBDAE506-2952-4C3C-99F3-6249F3514C51}">
      <dgm:prSet/>
      <dgm:spPr/>
      <dgm:t>
        <a:bodyPr/>
        <a:lstStyle/>
        <a:p>
          <a:endParaRPr lang="en-US"/>
        </a:p>
      </dgm:t>
    </dgm:pt>
    <dgm:pt modelId="{C078F975-FB2D-4517-BF22-4A2E8FF18426}">
      <dgm:prSet custT="1"/>
      <dgm:spPr>
        <a:solidFill>
          <a:srgbClr val="4F81BD">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95250" tIns="95250" rIns="95250" bIns="95250" numCol="1" spcCol="1270" anchor="ctr" anchorCtr="0"/>
        <a:lstStyle/>
        <a:p>
          <a:pPr marL="0" lvl="0" indent="0" algn="l" defTabSz="1111250">
            <a:lnSpc>
              <a:spcPct val="90000"/>
            </a:lnSpc>
            <a:spcBef>
              <a:spcPct val="0"/>
            </a:spcBef>
            <a:spcAft>
              <a:spcPct val="35000"/>
            </a:spcAft>
            <a:buNone/>
          </a:pPr>
          <a:r>
            <a:rPr lang="en-US" sz="2500" b="1" kern="1200">
              <a:solidFill>
                <a:prstClr val="white"/>
              </a:solidFill>
              <a:latin typeface="Nunito"/>
              <a:ea typeface="+mn-ea"/>
              <a:cs typeface="+mn-cs"/>
            </a:rPr>
            <a:t>St. Vincent de Paul Society</a:t>
          </a:r>
        </a:p>
      </dgm:t>
    </dgm:pt>
    <dgm:pt modelId="{790CAF88-A26E-4BF4-8682-A51A30FD5397}" type="parTrans" cxnId="{419D4729-D613-4DA9-A141-177BBA3EEF21}">
      <dgm:prSet/>
      <dgm:spPr/>
      <dgm:t>
        <a:bodyPr/>
        <a:lstStyle/>
        <a:p>
          <a:endParaRPr lang="en-US"/>
        </a:p>
      </dgm:t>
    </dgm:pt>
    <dgm:pt modelId="{3FD50079-B666-4C07-BE89-63E40D336DE5}" type="sibTrans" cxnId="{419D4729-D613-4DA9-A141-177BBA3EEF21}">
      <dgm:prSet/>
      <dgm:spPr/>
      <dgm:t>
        <a:bodyPr/>
        <a:lstStyle/>
        <a:p>
          <a:endParaRPr lang="en-US"/>
        </a:p>
      </dgm:t>
    </dgm:pt>
    <dgm:pt modelId="{8DFB5559-64EA-44C6-9301-CAC0243D92CD}">
      <dgm:prSet custT="1"/>
      <dgm:spPr>
        <a:solidFill>
          <a:srgbClr val="4F81BD">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95250" tIns="95250" rIns="95250" bIns="95250" numCol="1" spcCol="1270" anchor="ctr" anchorCtr="0"/>
        <a:lstStyle/>
        <a:p>
          <a:pPr marL="0" lvl="0" indent="0" algn="l" defTabSz="1111250">
            <a:lnSpc>
              <a:spcPct val="90000"/>
            </a:lnSpc>
            <a:spcBef>
              <a:spcPct val="0"/>
            </a:spcBef>
            <a:spcAft>
              <a:spcPct val="35000"/>
            </a:spcAft>
            <a:buNone/>
          </a:pPr>
          <a:r>
            <a:rPr lang="en-US" sz="2500" b="1" kern="1200">
              <a:solidFill>
                <a:prstClr val="white"/>
              </a:solidFill>
              <a:latin typeface="Nunito"/>
              <a:ea typeface="+mn-ea"/>
              <a:cs typeface="+mn-cs"/>
            </a:rPr>
            <a:t>Yale New Heaven Health </a:t>
          </a:r>
        </a:p>
      </dgm:t>
    </dgm:pt>
    <dgm:pt modelId="{2CF57187-9CF2-457A-80E4-1BD232364636}" type="parTrans" cxnId="{9D952672-CBEF-4379-A6C1-C089C612007B}">
      <dgm:prSet/>
      <dgm:spPr/>
      <dgm:t>
        <a:bodyPr/>
        <a:lstStyle/>
        <a:p>
          <a:endParaRPr lang="en-US"/>
        </a:p>
      </dgm:t>
    </dgm:pt>
    <dgm:pt modelId="{7D3FCAFF-11A6-4D0D-B1F3-A727B7623DF4}" type="sibTrans" cxnId="{9D952672-CBEF-4379-A6C1-C089C612007B}">
      <dgm:prSet/>
      <dgm:spPr/>
      <dgm:t>
        <a:bodyPr/>
        <a:lstStyle/>
        <a:p>
          <a:endParaRPr lang="en-US"/>
        </a:p>
      </dgm:t>
    </dgm:pt>
    <dgm:pt modelId="{CB49807D-ADFE-4F2F-A001-6852F6ACFE1D}">
      <dgm:prSet custT="1"/>
      <dgm:spPr>
        <a:solidFill>
          <a:srgbClr val="4F81BD">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95250" tIns="95250" rIns="95250" bIns="95250" numCol="1" spcCol="1270" anchor="ctr" anchorCtr="0"/>
        <a:lstStyle/>
        <a:p>
          <a:pPr marL="0" lvl="0" indent="0" algn="l" defTabSz="1111250">
            <a:lnSpc>
              <a:spcPct val="90000"/>
            </a:lnSpc>
            <a:spcBef>
              <a:spcPct val="0"/>
            </a:spcBef>
            <a:spcAft>
              <a:spcPct val="35000"/>
            </a:spcAft>
            <a:buNone/>
          </a:pPr>
          <a:r>
            <a:rPr lang="en-US" sz="2500" b="1" kern="1200">
              <a:solidFill>
                <a:prstClr val="white"/>
              </a:solidFill>
              <a:latin typeface="Nunito"/>
              <a:ea typeface="+mn-ea"/>
              <a:cs typeface="+mn-cs"/>
            </a:rPr>
            <a:t>Rhode Island Public Transit Authority</a:t>
          </a:r>
        </a:p>
      </dgm:t>
    </dgm:pt>
    <dgm:pt modelId="{F35737FD-D44C-4369-BD34-20A9A0B2EE85}" type="parTrans" cxnId="{67E86925-F025-419E-B333-ACDEF8260DFD}">
      <dgm:prSet/>
      <dgm:spPr/>
      <dgm:t>
        <a:bodyPr/>
        <a:lstStyle/>
        <a:p>
          <a:endParaRPr lang="en-US"/>
        </a:p>
      </dgm:t>
    </dgm:pt>
    <dgm:pt modelId="{01A356C1-F44C-425C-9A2C-48BD60BB4115}" type="sibTrans" cxnId="{67E86925-F025-419E-B333-ACDEF8260DFD}">
      <dgm:prSet/>
      <dgm:spPr/>
      <dgm:t>
        <a:bodyPr/>
        <a:lstStyle/>
        <a:p>
          <a:endParaRPr lang="en-US"/>
        </a:p>
      </dgm:t>
    </dgm:pt>
    <dgm:pt modelId="{77539F21-94DE-490C-8F57-EB2936D9BA97}">
      <dgm:prSet custT="1"/>
      <dgm:spPr/>
      <dgm:t>
        <a:bodyPr/>
        <a:lstStyle/>
        <a:p>
          <a:r>
            <a:rPr lang="en-US" sz="2500" b="1" kern="1200">
              <a:solidFill>
                <a:prstClr val="white"/>
              </a:solidFill>
              <a:latin typeface="Nunito"/>
              <a:ea typeface="+mn-ea"/>
              <a:cs typeface="+mn-cs"/>
            </a:rPr>
            <a:t>Frank Olean Center</a:t>
          </a:r>
        </a:p>
      </dgm:t>
    </dgm:pt>
    <dgm:pt modelId="{7F8EACD8-420D-4F78-94CE-388951F9B5DA}" type="parTrans" cxnId="{FD2427B3-EA34-4D17-8042-DD48F7B20570}">
      <dgm:prSet/>
      <dgm:spPr/>
      <dgm:t>
        <a:bodyPr/>
        <a:lstStyle/>
        <a:p>
          <a:endParaRPr lang="en-US"/>
        </a:p>
      </dgm:t>
    </dgm:pt>
    <dgm:pt modelId="{0EE87CAA-7DB2-4FB3-BC73-982228FA3CBD}" type="sibTrans" cxnId="{FD2427B3-EA34-4D17-8042-DD48F7B20570}">
      <dgm:prSet/>
      <dgm:spPr/>
      <dgm:t>
        <a:bodyPr/>
        <a:lstStyle/>
        <a:p>
          <a:endParaRPr lang="en-US"/>
        </a:p>
      </dgm:t>
    </dgm:pt>
    <dgm:pt modelId="{86F45BD6-BAAE-4B62-ACCF-6909815895F0}" type="pres">
      <dgm:prSet presAssocID="{D8D53007-301C-43C0-A591-3D57496A030F}" presName="linear" presStyleCnt="0">
        <dgm:presLayoutVars>
          <dgm:animLvl val="lvl"/>
          <dgm:resizeHandles val="exact"/>
        </dgm:presLayoutVars>
      </dgm:prSet>
      <dgm:spPr/>
    </dgm:pt>
    <dgm:pt modelId="{1D3DBB4F-9277-400F-BAD3-4AC0945D2D04}" type="pres">
      <dgm:prSet presAssocID="{82776504-84CD-4A67-8D70-64651E8A3BF6}" presName="parentText" presStyleLbl="node1" presStyleIdx="0" presStyleCnt="7">
        <dgm:presLayoutVars>
          <dgm:chMax val="0"/>
          <dgm:bulletEnabled val="1"/>
        </dgm:presLayoutVars>
      </dgm:prSet>
      <dgm:spPr>
        <a:xfrm>
          <a:off x="0" y="11510"/>
          <a:ext cx="5484396" cy="1088734"/>
        </a:xfrm>
        <a:prstGeom prst="roundRect">
          <a:avLst/>
        </a:prstGeom>
      </dgm:spPr>
    </dgm:pt>
    <dgm:pt modelId="{D738067C-2603-4034-AFB9-31E2F7E48E9E}" type="pres">
      <dgm:prSet presAssocID="{FF7081C6-A02D-40D0-9EB3-A97CBAB0A448}" presName="spacer" presStyleCnt="0"/>
      <dgm:spPr/>
    </dgm:pt>
    <dgm:pt modelId="{CEFB93EB-4674-4D7B-9B8A-C7662B591765}" type="pres">
      <dgm:prSet presAssocID="{81DF5B7C-D1DC-43E5-A9B0-6070FFDEEB09}" presName="parentText" presStyleLbl="node1" presStyleIdx="1" presStyleCnt="7">
        <dgm:presLayoutVars>
          <dgm:chMax val="0"/>
          <dgm:bulletEnabled val="1"/>
        </dgm:presLayoutVars>
      </dgm:prSet>
      <dgm:spPr>
        <a:xfrm>
          <a:off x="0" y="1189682"/>
          <a:ext cx="5484396" cy="1089822"/>
        </a:xfrm>
        <a:prstGeom prst="roundRect">
          <a:avLst/>
        </a:prstGeom>
      </dgm:spPr>
    </dgm:pt>
    <dgm:pt modelId="{D53AAA4F-72FE-4B0F-A624-81B37C1B1520}" type="pres">
      <dgm:prSet presAssocID="{D0A698F9-1FD7-4A30-9367-1CB0CA1BD08B}" presName="spacer" presStyleCnt="0"/>
      <dgm:spPr/>
    </dgm:pt>
    <dgm:pt modelId="{8A81E5C9-EFE8-4E94-BDBF-85961F070274}" type="pres">
      <dgm:prSet presAssocID="{E077DF52-E152-4288-BA6F-5444B449AF82}" presName="parentText" presStyleLbl="node1" presStyleIdx="2" presStyleCnt="7">
        <dgm:presLayoutVars>
          <dgm:chMax val="0"/>
          <dgm:bulletEnabled val="1"/>
        </dgm:presLayoutVars>
      </dgm:prSet>
      <dgm:spPr>
        <a:xfrm>
          <a:off x="0" y="2353678"/>
          <a:ext cx="5484396" cy="1088374"/>
        </a:xfrm>
        <a:prstGeom prst="roundRect">
          <a:avLst/>
        </a:prstGeom>
      </dgm:spPr>
    </dgm:pt>
    <dgm:pt modelId="{603FE772-FFE2-432D-B188-3484934C168D}" type="pres">
      <dgm:prSet presAssocID="{BC25C01B-7ED0-4899-8EC8-D69256024803}" presName="spacer" presStyleCnt="0"/>
      <dgm:spPr/>
    </dgm:pt>
    <dgm:pt modelId="{890605E5-C8C3-4084-A5F0-2B05C309B1E4}" type="pres">
      <dgm:prSet presAssocID="{C078F975-FB2D-4517-BF22-4A2E8FF18426}" presName="parentText" presStyleLbl="node1" presStyleIdx="3" presStyleCnt="7">
        <dgm:presLayoutVars>
          <dgm:chMax val="0"/>
          <dgm:bulletEnabled val="1"/>
        </dgm:presLayoutVars>
      </dgm:prSet>
      <dgm:spPr>
        <a:xfrm>
          <a:off x="0" y="3519812"/>
          <a:ext cx="5484396" cy="1088374"/>
        </a:xfrm>
        <a:prstGeom prst="roundRect">
          <a:avLst/>
        </a:prstGeom>
      </dgm:spPr>
    </dgm:pt>
    <dgm:pt modelId="{934E6BAF-69A3-4B4A-95F5-5A411BE2F912}" type="pres">
      <dgm:prSet presAssocID="{3FD50079-B666-4C07-BE89-63E40D336DE5}" presName="spacer" presStyleCnt="0"/>
      <dgm:spPr/>
    </dgm:pt>
    <dgm:pt modelId="{AB7C1067-5522-415B-82F3-802F09495D1C}" type="pres">
      <dgm:prSet presAssocID="{8DFB5559-64EA-44C6-9301-CAC0243D92CD}" presName="parentText" presStyleLbl="node1" presStyleIdx="4" presStyleCnt="7">
        <dgm:presLayoutVars>
          <dgm:chMax val="0"/>
          <dgm:bulletEnabled val="1"/>
        </dgm:presLayoutVars>
      </dgm:prSet>
      <dgm:spPr>
        <a:xfrm>
          <a:off x="0" y="4665786"/>
          <a:ext cx="5484396" cy="1094132"/>
        </a:xfrm>
        <a:prstGeom prst="roundRect">
          <a:avLst/>
        </a:prstGeom>
      </dgm:spPr>
    </dgm:pt>
    <dgm:pt modelId="{0A37E635-EA5A-4C28-A231-2D76AC71E946}" type="pres">
      <dgm:prSet presAssocID="{7D3FCAFF-11A6-4D0D-B1F3-A727B7623DF4}" presName="spacer" presStyleCnt="0"/>
      <dgm:spPr/>
    </dgm:pt>
    <dgm:pt modelId="{F09D85A0-6C9A-4E8F-8B54-EBF900D33431}" type="pres">
      <dgm:prSet presAssocID="{CB49807D-ADFE-4F2F-A001-6852F6ACFE1D}" presName="parentText" presStyleLbl="node1" presStyleIdx="5" presStyleCnt="7">
        <dgm:presLayoutVars>
          <dgm:chMax val="0"/>
          <dgm:bulletEnabled val="1"/>
        </dgm:presLayoutVars>
      </dgm:prSet>
      <dgm:spPr>
        <a:xfrm>
          <a:off x="0" y="5843029"/>
          <a:ext cx="5484396" cy="1090019"/>
        </a:xfrm>
        <a:prstGeom prst="roundRect">
          <a:avLst/>
        </a:prstGeom>
      </dgm:spPr>
    </dgm:pt>
    <dgm:pt modelId="{4AECC7FA-5D63-4958-A72E-58214D315490}" type="pres">
      <dgm:prSet presAssocID="{01A356C1-F44C-425C-9A2C-48BD60BB4115}" presName="spacer" presStyleCnt="0"/>
      <dgm:spPr/>
    </dgm:pt>
    <dgm:pt modelId="{8644C2F7-8ED5-4B26-BB30-B5CE58D56CB2}" type="pres">
      <dgm:prSet presAssocID="{77539F21-94DE-490C-8F57-EB2936D9BA97}" presName="parentText" presStyleLbl="node1" presStyleIdx="6" presStyleCnt="7">
        <dgm:presLayoutVars>
          <dgm:chMax val="0"/>
          <dgm:bulletEnabled val="1"/>
        </dgm:presLayoutVars>
      </dgm:prSet>
      <dgm:spPr/>
    </dgm:pt>
  </dgm:ptLst>
  <dgm:cxnLst>
    <dgm:cxn modelId="{EBDAE506-2952-4C3C-99F3-6249F3514C51}" srcId="{D8D53007-301C-43C0-A591-3D57496A030F}" destId="{E077DF52-E152-4288-BA6F-5444B449AF82}" srcOrd="2" destOrd="0" parTransId="{C02E24A2-2A6C-4B77-A4F9-31240A01E478}" sibTransId="{BC25C01B-7ED0-4899-8EC8-D69256024803}"/>
    <dgm:cxn modelId="{06075D0D-79C6-4353-8342-9A29F39A54FE}" type="presOf" srcId="{77539F21-94DE-490C-8F57-EB2936D9BA97}" destId="{8644C2F7-8ED5-4B26-BB30-B5CE58D56CB2}" srcOrd="0" destOrd="0" presId="urn:microsoft.com/office/officeart/2005/8/layout/vList2"/>
    <dgm:cxn modelId="{67E86925-F025-419E-B333-ACDEF8260DFD}" srcId="{D8D53007-301C-43C0-A591-3D57496A030F}" destId="{CB49807D-ADFE-4F2F-A001-6852F6ACFE1D}" srcOrd="5" destOrd="0" parTransId="{F35737FD-D44C-4369-BD34-20A9A0B2EE85}" sibTransId="{01A356C1-F44C-425C-9A2C-48BD60BB4115}"/>
    <dgm:cxn modelId="{419D4729-D613-4DA9-A141-177BBA3EEF21}" srcId="{D8D53007-301C-43C0-A591-3D57496A030F}" destId="{C078F975-FB2D-4517-BF22-4A2E8FF18426}" srcOrd="3" destOrd="0" parTransId="{790CAF88-A26E-4BF4-8682-A51A30FD5397}" sibTransId="{3FD50079-B666-4C07-BE89-63E40D336DE5}"/>
    <dgm:cxn modelId="{23374968-2C62-432A-8B1D-F6BD19A54419}" srcId="{D8D53007-301C-43C0-A591-3D57496A030F}" destId="{81DF5B7C-D1DC-43E5-A9B0-6070FFDEEB09}" srcOrd="1" destOrd="0" parTransId="{2B545CB1-8681-4625-B5AF-87572E6666A9}" sibTransId="{D0A698F9-1FD7-4A30-9367-1CB0CA1BD08B}"/>
    <dgm:cxn modelId="{ECDE2650-AF23-460F-A967-9C006018210F}" type="presOf" srcId="{81DF5B7C-D1DC-43E5-A9B0-6070FFDEEB09}" destId="{CEFB93EB-4674-4D7B-9B8A-C7662B591765}" srcOrd="0" destOrd="0" presId="urn:microsoft.com/office/officeart/2005/8/layout/vList2"/>
    <dgm:cxn modelId="{9D952672-CBEF-4379-A6C1-C089C612007B}" srcId="{D8D53007-301C-43C0-A591-3D57496A030F}" destId="{8DFB5559-64EA-44C6-9301-CAC0243D92CD}" srcOrd="4" destOrd="0" parTransId="{2CF57187-9CF2-457A-80E4-1BD232364636}" sibTransId="{7D3FCAFF-11A6-4D0D-B1F3-A727B7623DF4}"/>
    <dgm:cxn modelId="{E3E86F57-E7B2-412C-AAD4-B0BAB6B0B910}" srcId="{D8D53007-301C-43C0-A591-3D57496A030F}" destId="{82776504-84CD-4A67-8D70-64651E8A3BF6}" srcOrd="0" destOrd="0" parTransId="{DD335F45-761C-4E6E-8509-D808A385502F}" sibTransId="{FF7081C6-A02D-40D0-9EB3-A97CBAB0A448}"/>
    <dgm:cxn modelId="{FE4057A1-26F0-42F5-8714-8B39C6F7187C}" type="presOf" srcId="{82776504-84CD-4A67-8D70-64651E8A3BF6}" destId="{1D3DBB4F-9277-400F-BAD3-4AC0945D2D04}" srcOrd="0" destOrd="0" presId="urn:microsoft.com/office/officeart/2005/8/layout/vList2"/>
    <dgm:cxn modelId="{4EEB7AA7-095D-4E9E-BC2A-B49E90D72CED}" type="presOf" srcId="{CB49807D-ADFE-4F2F-A001-6852F6ACFE1D}" destId="{F09D85A0-6C9A-4E8F-8B54-EBF900D33431}" srcOrd="0" destOrd="0" presId="urn:microsoft.com/office/officeart/2005/8/layout/vList2"/>
    <dgm:cxn modelId="{FD2427B3-EA34-4D17-8042-DD48F7B20570}" srcId="{D8D53007-301C-43C0-A591-3D57496A030F}" destId="{77539F21-94DE-490C-8F57-EB2936D9BA97}" srcOrd="6" destOrd="0" parTransId="{7F8EACD8-420D-4F78-94CE-388951F9B5DA}" sibTransId="{0EE87CAA-7DB2-4FB3-BC73-982228FA3CBD}"/>
    <dgm:cxn modelId="{442F6CC9-77B1-4E94-894A-100D168B116A}" type="presOf" srcId="{8DFB5559-64EA-44C6-9301-CAC0243D92CD}" destId="{AB7C1067-5522-415B-82F3-802F09495D1C}" srcOrd="0" destOrd="0" presId="urn:microsoft.com/office/officeart/2005/8/layout/vList2"/>
    <dgm:cxn modelId="{00E363DC-B6AE-45E0-9C6F-59814284F3E4}" type="presOf" srcId="{E077DF52-E152-4288-BA6F-5444B449AF82}" destId="{8A81E5C9-EFE8-4E94-BDBF-85961F070274}" srcOrd="0" destOrd="0" presId="urn:microsoft.com/office/officeart/2005/8/layout/vList2"/>
    <dgm:cxn modelId="{4523E7E9-5B99-485D-BC53-03F211F09522}" type="presOf" srcId="{C078F975-FB2D-4517-BF22-4A2E8FF18426}" destId="{890605E5-C8C3-4084-A5F0-2B05C309B1E4}" srcOrd="0" destOrd="0" presId="urn:microsoft.com/office/officeart/2005/8/layout/vList2"/>
    <dgm:cxn modelId="{94FE51FD-FB46-4A4F-82BB-F58ED76EF3C7}" type="presOf" srcId="{D8D53007-301C-43C0-A591-3D57496A030F}" destId="{86F45BD6-BAAE-4B62-ACCF-6909815895F0}" srcOrd="0" destOrd="0" presId="urn:microsoft.com/office/officeart/2005/8/layout/vList2"/>
    <dgm:cxn modelId="{6C907020-55D1-4539-AF8E-80810D9BEF48}" type="presParOf" srcId="{86F45BD6-BAAE-4B62-ACCF-6909815895F0}" destId="{1D3DBB4F-9277-400F-BAD3-4AC0945D2D04}" srcOrd="0" destOrd="0" presId="urn:microsoft.com/office/officeart/2005/8/layout/vList2"/>
    <dgm:cxn modelId="{70CE2CE1-D229-4B7E-B3CE-3A2E3AB48A14}" type="presParOf" srcId="{86F45BD6-BAAE-4B62-ACCF-6909815895F0}" destId="{D738067C-2603-4034-AFB9-31E2F7E48E9E}" srcOrd="1" destOrd="0" presId="urn:microsoft.com/office/officeart/2005/8/layout/vList2"/>
    <dgm:cxn modelId="{18BD7B85-29EA-4165-B75A-5D52F17B6B72}" type="presParOf" srcId="{86F45BD6-BAAE-4B62-ACCF-6909815895F0}" destId="{CEFB93EB-4674-4D7B-9B8A-C7662B591765}" srcOrd="2" destOrd="0" presId="urn:microsoft.com/office/officeart/2005/8/layout/vList2"/>
    <dgm:cxn modelId="{823445AC-5571-4DE8-B393-C361AE56C5AC}" type="presParOf" srcId="{86F45BD6-BAAE-4B62-ACCF-6909815895F0}" destId="{D53AAA4F-72FE-4B0F-A624-81B37C1B1520}" srcOrd="3" destOrd="0" presId="urn:microsoft.com/office/officeart/2005/8/layout/vList2"/>
    <dgm:cxn modelId="{9198D9EA-B27B-416F-A597-55EFAB3A6A93}" type="presParOf" srcId="{86F45BD6-BAAE-4B62-ACCF-6909815895F0}" destId="{8A81E5C9-EFE8-4E94-BDBF-85961F070274}" srcOrd="4" destOrd="0" presId="urn:microsoft.com/office/officeart/2005/8/layout/vList2"/>
    <dgm:cxn modelId="{FE538A19-7299-4809-9BF4-F9375AC183BA}" type="presParOf" srcId="{86F45BD6-BAAE-4B62-ACCF-6909815895F0}" destId="{603FE772-FFE2-432D-B188-3484934C168D}" srcOrd="5" destOrd="0" presId="urn:microsoft.com/office/officeart/2005/8/layout/vList2"/>
    <dgm:cxn modelId="{3778A5A4-8C14-41CA-94C1-F11038B2D8A5}" type="presParOf" srcId="{86F45BD6-BAAE-4B62-ACCF-6909815895F0}" destId="{890605E5-C8C3-4084-A5F0-2B05C309B1E4}" srcOrd="6" destOrd="0" presId="urn:microsoft.com/office/officeart/2005/8/layout/vList2"/>
    <dgm:cxn modelId="{C57333BA-98D0-4080-B76D-C3ED69557361}" type="presParOf" srcId="{86F45BD6-BAAE-4B62-ACCF-6909815895F0}" destId="{934E6BAF-69A3-4B4A-95F5-5A411BE2F912}" srcOrd="7" destOrd="0" presId="urn:microsoft.com/office/officeart/2005/8/layout/vList2"/>
    <dgm:cxn modelId="{7C1F7C13-F854-4036-BB9A-9CE10240D4A4}" type="presParOf" srcId="{86F45BD6-BAAE-4B62-ACCF-6909815895F0}" destId="{AB7C1067-5522-415B-82F3-802F09495D1C}" srcOrd="8" destOrd="0" presId="urn:microsoft.com/office/officeart/2005/8/layout/vList2"/>
    <dgm:cxn modelId="{0604603F-6009-4647-B3B5-DAEB921E84A1}" type="presParOf" srcId="{86F45BD6-BAAE-4B62-ACCF-6909815895F0}" destId="{0A37E635-EA5A-4C28-A231-2D76AC71E946}" srcOrd="9" destOrd="0" presId="urn:microsoft.com/office/officeart/2005/8/layout/vList2"/>
    <dgm:cxn modelId="{27AE49DD-1128-488E-8D19-B3BF438AB0D9}" type="presParOf" srcId="{86F45BD6-BAAE-4B62-ACCF-6909815895F0}" destId="{F09D85A0-6C9A-4E8F-8B54-EBF900D33431}" srcOrd="10" destOrd="0" presId="urn:microsoft.com/office/officeart/2005/8/layout/vList2"/>
    <dgm:cxn modelId="{41284D0C-CBF4-446C-9722-A8BE64D21BF3}" type="presParOf" srcId="{86F45BD6-BAAE-4B62-ACCF-6909815895F0}" destId="{4AECC7FA-5D63-4958-A72E-58214D315490}" srcOrd="11" destOrd="0" presId="urn:microsoft.com/office/officeart/2005/8/layout/vList2"/>
    <dgm:cxn modelId="{AD34D942-E364-4BB2-9180-54A12C390F7C}" type="presParOf" srcId="{86F45BD6-BAAE-4B62-ACCF-6909815895F0}" destId="{8644C2F7-8ED5-4B26-BB30-B5CE58D56CB2}"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9D5035-9C7D-4AB4-BA52-F0F1E5F4086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3F66CC2-2746-4281-B61A-41C06B7454F2}">
      <dgm:prSet phldrT="[Text]" custT="1"/>
      <dgm:spPr/>
      <dgm:t>
        <a:bodyPr/>
        <a:lstStyle/>
        <a:p>
          <a:pPr>
            <a:buNone/>
          </a:pPr>
          <a:r>
            <a:rPr lang="en-US" sz="2500" b="1">
              <a:solidFill>
                <a:schemeClr val="bg1"/>
              </a:solidFill>
              <a:latin typeface="Nunito"/>
            </a:rPr>
            <a:t>Westerly Village</a:t>
          </a:r>
          <a:endParaRPr lang="en-US" sz="2500" b="1">
            <a:solidFill>
              <a:schemeClr val="bg1"/>
            </a:solidFill>
          </a:endParaRPr>
        </a:p>
      </dgm:t>
    </dgm:pt>
    <dgm:pt modelId="{DDA53CA7-38DE-4D75-941D-3A670C290F9A}" type="parTrans" cxnId="{8EBD5759-9981-4688-86A6-F29F673F3710}">
      <dgm:prSet/>
      <dgm:spPr/>
      <dgm:t>
        <a:bodyPr/>
        <a:lstStyle/>
        <a:p>
          <a:endParaRPr lang="en-US" sz="2500" b="1">
            <a:solidFill>
              <a:schemeClr val="bg1"/>
            </a:solidFill>
          </a:endParaRPr>
        </a:p>
      </dgm:t>
    </dgm:pt>
    <dgm:pt modelId="{226CA3DD-8019-4B74-801B-673FEFBC39F6}" type="sibTrans" cxnId="{8EBD5759-9981-4688-86A6-F29F673F3710}">
      <dgm:prSet/>
      <dgm:spPr/>
      <dgm:t>
        <a:bodyPr/>
        <a:lstStyle/>
        <a:p>
          <a:endParaRPr lang="en-US" sz="2500" b="1">
            <a:solidFill>
              <a:schemeClr val="bg1"/>
            </a:solidFill>
          </a:endParaRPr>
        </a:p>
      </dgm:t>
    </dgm:pt>
    <dgm:pt modelId="{64E0973B-7747-4550-8593-01C64C4A220C}">
      <dgm:prSet custT="1"/>
      <dgm:spPr/>
      <dgm:t>
        <a:bodyPr/>
        <a:lstStyle/>
        <a:p>
          <a:r>
            <a:rPr lang="en-US" sz="2500" b="1">
              <a:solidFill>
                <a:schemeClr val="bg1"/>
              </a:solidFill>
              <a:latin typeface="Nunito"/>
            </a:rPr>
            <a:t>AARP Rhode Island</a:t>
          </a:r>
        </a:p>
      </dgm:t>
    </dgm:pt>
    <dgm:pt modelId="{238BBA3D-1EC7-485B-A1D5-4EBC9F867C70}" type="parTrans" cxnId="{206875E5-BAEE-44BA-ADFD-0086845D6032}">
      <dgm:prSet/>
      <dgm:spPr/>
      <dgm:t>
        <a:bodyPr/>
        <a:lstStyle/>
        <a:p>
          <a:endParaRPr lang="en-US" sz="2500" b="1">
            <a:solidFill>
              <a:schemeClr val="bg1"/>
            </a:solidFill>
          </a:endParaRPr>
        </a:p>
      </dgm:t>
    </dgm:pt>
    <dgm:pt modelId="{C65B2A39-6640-4EA3-AB6A-4327866F2689}" type="sibTrans" cxnId="{206875E5-BAEE-44BA-ADFD-0086845D6032}">
      <dgm:prSet/>
      <dgm:spPr/>
      <dgm:t>
        <a:bodyPr/>
        <a:lstStyle/>
        <a:p>
          <a:endParaRPr lang="en-US" sz="2500" b="1">
            <a:solidFill>
              <a:schemeClr val="bg1"/>
            </a:solidFill>
          </a:endParaRPr>
        </a:p>
      </dgm:t>
    </dgm:pt>
    <dgm:pt modelId="{53413E43-8176-4F0C-8DA9-11734459A6E0}">
      <dgm:prSet custT="1"/>
      <dgm:spPr/>
      <dgm:t>
        <a:bodyPr/>
        <a:lstStyle/>
        <a:p>
          <a:r>
            <a:rPr lang="en-US" sz="2500" b="1">
              <a:solidFill>
                <a:schemeClr val="bg1"/>
              </a:solidFill>
              <a:latin typeface="Nunito"/>
            </a:rPr>
            <a:t>Westerly Library &amp; Wilcox Park</a:t>
          </a:r>
        </a:p>
      </dgm:t>
    </dgm:pt>
    <dgm:pt modelId="{D83E0A8A-A7F1-4F15-9EB0-072E05BE12C7}" type="parTrans" cxnId="{8C15AF8E-74ED-487E-8F8E-CBE20EB47B86}">
      <dgm:prSet/>
      <dgm:spPr/>
      <dgm:t>
        <a:bodyPr/>
        <a:lstStyle/>
        <a:p>
          <a:endParaRPr lang="en-US" sz="2500" b="1">
            <a:solidFill>
              <a:schemeClr val="bg1"/>
            </a:solidFill>
          </a:endParaRPr>
        </a:p>
      </dgm:t>
    </dgm:pt>
    <dgm:pt modelId="{2B5E8FEB-A81C-4872-AC04-DC388020C075}" type="sibTrans" cxnId="{8C15AF8E-74ED-487E-8F8E-CBE20EB47B86}">
      <dgm:prSet/>
      <dgm:spPr/>
      <dgm:t>
        <a:bodyPr/>
        <a:lstStyle/>
        <a:p>
          <a:endParaRPr lang="en-US" sz="2500" b="1">
            <a:solidFill>
              <a:schemeClr val="bg1"/>
            </a:solidFill>
          </a:endParaRPr>
        </a:p>
      </dgm:t>
    </dgm:pt>
    <dgm:pt modelId="{41BC5154-3E7E-40B6-8B27-BAA766D2D06F}">
      <dgm:prSet custT="1"/>
      <dgm:spPr/>
      <dgm:t>
        <a:bodyPr/>
        <a:lstStyle/>
        <a:p>
          <a:r>
            <a:rPr lang="en-US" sz="2500" b="1">
              <a:solidFill>
                <a:schemeClr val="bg1"/>
              </a:solidFill>
              <a:latin typeface="Nunito"/>
            </a:rPr>
            <a:t>Alzheimer's Association </a:t>
          </a:r>
        </a:p>
      </dgm:t>
    </dgm:pt>
    <dgm:pt modelId="{3C18E135-5D46-4813-896D-0A29FF935410}" type="parTrans" cxnId="{CDD78C5F-6DD2-43ED-9303-7516B2C89D7D}">
      <dgm:prSet/>
      <dgm:spPr/>
      <dgm:t>
        <a:bodyPr/>
        <a:lstStyle/>
        <a:p>
          <a:endParaRPr lang="en-US" sz="2500" b="1">
            <a:solidFill>
              <a:schemeClr val="bg1"/>
            </a:solidFill>
          </a:endParaRPr>
        </a:p>
      </dgm:t>
    </dgm:pt>
    <dgm:pt modelId="{BB65828E-71C7-458A-BBC3-D630648ED0A4}" type="sibTrans" cxnId="{CDD78C5F-6DD2-43ED-9303-7516B2C89D7D}">
      <dgm:prSet/>
      <dgm:spPr/>
      <dgm:t>
        <a:bodyPr/>
        <a:lstStyle/>
        <a:p>
          <a:endParaRPr lang="en-US" sz="2500" b="1">
            <a:solidFill>
              <a:schemeClr val="bg1"/>
            </a:solidFill>
          </a:endParaRPr>
        </a:p>
      </dgm:t>
    </dgm:pt>
    <dgm:pt modelId="{5491CF60-CAD2-4472-824B-A5882040EFBA}">
      <dgm:prSet custT="1"/>
      <dgm:spPr/>
      <dgm:t>
        <a:bodyPr/>
        <a:lstStyle/>
        <a:p>
          <a:r>
            <a:rPr lang="en-US" sz="2500" b="1">
              <a:solidFill>
                <a:schemeClr val="bg1"/>
              </a:solidFill>
              <a:latin typeface="Nunito"/>
            </a:rPr>
            <a:t>Jonnycake Center of Westerly</a:t>
          </a:r>
        </a:p>
      </dgm:t>
    </dgm:pt>
    <dgm:pt modelId="{3ADE5486-6B7C-491F-95BF-4199C0EFA5F2}" type="parTrans" cxnId="{E45EADD1-E37D-49E9-B95A-406B58FECC73}">
      <dgm:prSet/>
      <dgm:spPr/>
      <dgm:t>
        <a:bodyPr/>
        <a:lstStyle/>
        <a:p>
          <a:endParaRPr lang="en-US" sz="2500" b="1">
            <a:solidFill>
              <a:schemeClr val="bg1"/>
            </a:solidFill>
          </a:endParaRPr>
        </a:p>
      </dgm:t>
    </dgm:pt>
    <dgm:pt modelId="{DE6C5AD8-31C9-42AC-964B-CDF8C1BFB9DB}" type="sibTrans" cxnId="{E45EADD1-E37D-49E9-B95A-406B58FECC73}">
      <dgm:prSet/>
      <dgm:spPr/>
      <dgm:t>
        <a:bodyPr/>
        <a:lstStyle/>
        <a:p>
          <a:endParaRPr lang="en-US" sz="2500" b="1">
            <a:solidFill>
              <a:schemeClr val="bg1"/>
            </a:solidFill>
          </a:endParaRPr>
        </a:p>
      </dgm:t>
    </dgm:pt>
    <dgm:pt modelId="{853FEA62-BD89-424D-B5BC-82D9FD7E66A9}">
      <dgm:prSet custT="1"/>
      <dgm:spPr/>
      <dgm:t>
        <a:bodyPr/>
        <a:lstStyle/>
        <a:p>
          <a:r>
            <a:rPr lang="en-US" sz="2500" b="1">
              <a:solidFill>
                <a:schemeClr val="bg1"/>
              </a:solidFill>
              <a:latin typeface="Nunito"/>
            </a:rPr>
            <a:t>Westerly Police</a:t>
          </a:r>
        </a:p>
      </dgm:t>
    </dgm:pt>
    <dgm:pt modelId="{03CB41BA-2A7C-4347-A2DE-C0E95F7E9248}" type="parTrans" cxnId="{638A614A-7BF1-439B-8E5F-F199CCB0D295}">
      <dgm:prSet/>
      <dgm:spPr/>
      <dgm:t>
        <a:bodyPr/>
        <a:lstStyle/>
        <a:p>
          <a:endParaRPr lang="en-US" sz="2500" b="1">
            <a:solidFill>
              <a:schemeClr val="bg1"/>
            </a:solidFill>
          </a:endParaRPr>
        </a:p>
      </dgm:t>
    </dgm:pt>
    <dgm:pt modelId="{5162F667-18E4-4177-88DE-DCC28B4F5292}" type="sibTrans" cxnId="{638A614A-7BF1-439B-8E5F-F199CCB0D295}">
      <dgm:prSet/>
      <dgm:spPr/>
      <dgm:t>
        <a:bodyPr/>
        <a:lstStyle/>
        <a:p>
          <a:endParaRPr lang="en-US" sz="2500" b="1">
            <a:solidFill>
              <a:schemeClr val="bg1"/>
            </a:solidFill>
          </a:endParaRPr>
        </a:p>
      </dgm:t>
    </dgm:pt>
    <dgm:pt modelId="{23739B6B-09BF-4463-8AFE-D4D6B04E1134}">
      <dgm:prSet custT="1"/>
      <dgm:spPr/>
      <dgm:t>
        <a:bodyPr/>
        <a:lstStyle/>
        <a:p>
          <a:r>
            <a:rPr lang="en-US" sz="2500" b="1">
              <a:solidFill>
                <a:schemeClr val="bg1"/>
              </a:solidFill>
              <a:latin typeface="Nunito"/>
            </a:rPr>
            <a:t>Healthy Bodies Healthy Minds</a:t>
          </a:r>
        </a:p>
      </dgm:t>
    </dgm:pt>
    <dgm:pt modelId="{DA197746-FF18-4B2B-8289-CD88B5D5DF4E}" type="parTrans" cxnId="{BA03FA94-1223-4E73-A972-EEC629740843}">
      <dgm:prSet/>
      <dgm:spPr/>
      <dgm:t>
        <a:bodyPr/>
        <a:lstStyle/>
        <a:p>
          <a:endParaRPr lang="en-US" sz="2500" b="1">
            <a:solidFill>
              <a:schemeClr val="bg1"/>
            </a:solidFill>
          </a:endParaRPr>
        </a:p>
      </dgm:t>
    </dgm:pt>
    <dgm:pt modelId="{3B2A5790-2F29-4F9B-86AF-45B260EBDD6B}" type="sibTrans" cxnId="{BA03FA94-1223-4E73-A972-EEC629740843}">
      <dgm:prSet/>
      <dgm:spPr/>
      <dgm:t>
        <a:bodyPr/>
        <a:lstStyle/>
        <a:p>
          <a:endParaRPr lang="en-US" sz="2500" b="1">
            <a:solidFill>
              <a:schemeClr val="bg1"/>
            </a:solidFill>
          </a:endParaRPr>
        </a:p>
      </dgm:t>
    </dgm:pt>
    <dgm:pt modelId="{1252E49A-C9CE-4A0B-BF7F-9F5C8563CE77}" type="pres">
      <dgm:prSet presAssocID="{ED9D5035-9C7D-4AB4-BA52-F0F1E5F40864}" presName="linear" presStyleCnt="0">
        <dgm:presLayoutVars>
          <dgm:animLvl val="lvl"/>
          <dgm:resizeHandles val="exact"/>
        </dgm:presLayoutVars>
      </dgm:prSet>
      <dgm:spPr/>
    </dgm:pt>
    <dgm:pt modelId="{11026E4F-E39C-405F-961B-B6E978CEFEC6}" type="pres">
      <dgm:prSet presAssocID="{E3F66CC2-2746-4281-B61A-41C06B7454F2}" presName="parentText" presStyleLbl="node1" presStyleIdx="0" presStyleCnt="7">
        <dgm:presLayoutVars>
          <dgm:chMax val="0"/>
          <dgm:bulletEnabled val="1"/>
        </dgm:presLayoutVars>
      </dgm:prSet>
      <dgm:spPr/>
    </dgm:pt>
    <dgm:pt modelId="{E7F0756B-04B8-4B3C-9D31-9AC522AF65DA}" type="pres">
      <dgm:prSet presAssocID="{226CA3DD-8019-4B74-801B-673FEFBC39F6}" presName="spacer" presStyleCnt="0"/>
      <dgm:spPr/>
    </dgm:pt>
    <dgm:pt modelId="{5B1E1583-2196-42A8-9E7E-021169F2EE40}" type="pres">
      <dgm:prSet presAssocID="{64E0973B-7747-4550-8593-01C64C4A220C}" presName="parentText" presStyleLbl="node1" presStyleIdx="1" presStyleCnt="7">
        <dgm:presLayoutVars>
          <dgm:chMax val="0"/>
          <dgm:bulletEnabled val="1"/>
        </dgm:presLayoutVars>
      </dgm:prSet>
      <dgm:spPr/>
    </dgm:pt>
    <dgm:pt modelId="{6EA223F8-6618-4ECC-A966-17894F1B780B}" type="pres">
      <dgm:prSet presAssocID="{C65B2A39-6640-4EA3-AB6A-4327866F2689}" presName="spacer" presStyleCnt="0"/>
      <dgm:spPr/>
    </dgm:pt>
    <dgm:pt modelId="{E827EB10-D449-48CF-8A69-79D5829D7EA3}" type="pres">
      <dgm:prSet presAssocID="{53413E43-8176-4F0C-8DA9-11734459A6E0}" presName="parentText" presStyleLbl="node1" presStyleIdx="2" presStyleCnt="7">
        <dgm:presLayoutVars>
          <dgm:chMax val="0"/>
          <dgm:bulletEnabled val="1"/>
        </dgm:presLayoutVars>
      </dgm:prSet>
      <dgm:spPr/>
    </dgm:pt>
    <dgm:pt modelId="{FE8114E8-3073-44F9-9D0E-F2BE777BEC1D}" type="pres">
      <dgm:prSet presAssocID="{2B5E8FEB-A81C-4872-AC04-DC388020C075}" presName="spacer" presStyleCnt="0"/>
      <dgm:spPr/>
    </dgm:pt>
    <dgm:pt modelId="{DF704AA9-13EA-4D76-94F9-BE5AD03A657B}" type="pres">
      <dgm:prSet presAssocID="{41BC5154-3E7E-40B6-8B27-BAA766D2D06F}" presName="parentText" presStyleLbl="node1" presStyleIdx="3" presStyleCnt="7">
        <dgm:presLayoutVars>
          <dgm:chMax val="0"/>
          <dgm:bulletEnabled val="1"/>
        </dgm:presLayoutVars>
      </dgm:prSet>
      <dgm:spPr/>
    </dgm:pt>
    <dgm:pt modelId="{CA932D97-589A-4ADF-BAE9-00514BA59F5D}" type="pres">
      <dgm:prSet presAssocID="{BB65828E-71C7-458A-BBC3-D630648ED0A4}" presName="spacer" presStyleCnt="0"/>
      <dgm:spPr/>
    </dgm:pt>
    <dgm:pt modelId="{CCE5C33F-B0C2-41B6-82E4-885761FDFA38}" type="pres">
      <dgm:prSet presAssocID="{5491CF60-CAD2-4472-824B-A5882040EFBA}" presName="parentText" presStyleLbl="node1" presStyleIdx="4" presStyleCnt="7">
        <dgm:presLayoutVars>
          <dgm:chMax val="0"/>
          <dgm:bulletEnabled val="1"/>
        </dgm:presLayoutVars>
      </dgm:prSet>
      <dgm:spPr/>
    </dgm:pt>
    <dgm:pt modelId="{834E8B46-E88F-4D77-8433-A6491B7BC531}" type="pres">
      <dgm:prSet presAssocID="{DE6C5AD8-31C9-42AC-964B-CDF8C1BFB9DB}" presName="spacer" presStyleCnt="0"/>
      <dgm:spPr/>
    </dgm:pt>
    <dgm:pt modelId="{EBC34FD0-ABC5-4854-B5A1-6F5134F2F21C}" type="pres">
      <dgm:prSet presAssocID="{853FEA62-BD89-424D-B5BC-82D9FD7E66A9}" presName="parentText" presStyleLbl="node1" presStyleIdx="5" presStyleCnt="7">
        <dgm:presLayoutVars>
          <dgm:chMax val="0"/>
          <dgm:bulletEnabled val="1"/>
        </dgm:presLayoutVars>
      </dgm:prSet>
      <dgm:spPr/>
    </dgm:pt>
    <dgm:pt modelId="{0ED92124-B96A-4DA5-9F00-400FD836738E}" type="pres">
      <dgm:prSet presAssocID="{5162F667-18E4-4177-88DE-DCC28B4F5292}" presName="spacer" presStyleCnt="0"/>
      <dgm:spPr/>
    </dgm:pt>
    <dgm:pt modelId="{9FACBED6-B079-486A-955D-837810A552DA}" type="pres">
      <dgm:prSet presAssocID="{23739B6B-09BF-4463-8AFE-D4D6B04E1134}" presName="parentText" presStyleLbl="node1" presStyleIdx="6" presStyleCnt="7">
        <dgm:presLayoutVars>
          <dgm:chMax val="0"/>
          <dgm:bulletEnabled val="1"/>
        </dgm:presLayoutVars>
      </dgm:prSet>
      <dgm:spPr/>
    </dgm:pt>
  </dgm:ptLst>
  <dgm:cxnLst>
    <dgm:cxn modelId="{6A189507-9402-4A3C-A05B-38965572C00C}" type="presOf" srcId="{64E0973B-7747-4550-8593-01C64C4A220C}" destId="{5B1E1583-2196-42A8-9E7E-021169F2EE40}" srcOrd="0" destOrd="0" presId="urn:microsoft.com/office/officeart/2005/8/layout/vList2"/>
    <dgm:cxn modelId="{CDD78C5F-6DD2-43ED-9303-7516B2C89D7D}" srcId="{ED9D5035-9C7D-4AB4-BA52-F0F1E5F40864}" destId="{41BC5154-3E7E-40B6-8B27-BAA766D2D06F}" srcOrd="3" destOrd="0" parTransId="{3C18E135-5D46-4813-896D-0A29FF935410}" sibTransId="{BB65828E-71C7-458A-BBC3-D630648ED0A4}"/>
    <dgm:cxn modelId="{2984F566-05DB-4309-9BB9-B9B86CD7480D}" type="presOf" srcId="{23739B6B-09BF-4463-8AFE-D4D6B04E1134}" destId="{9FACBED6-B079-486A-955D-837810A552DA}" srcOrd="0" destOrd="0" presId="urn:microsoft.com/office/officeart/2005/8/layout/vList2"/>
    <dgm:cxn modelId="{638A614A-7BF1-439B-8E5F-F199CCB0D295}" srcId="{ED9D5035-9C7D-4AB4-BA52-F0F1E5F40864}" destId="{853FEA62-BD89-424D-B5BC-82D9FD7E66A9}" srcOrd="5" destOrd="0" parTransId="{03CB41BA-2A7C-4347-A2DE-C0E95F7E9248}" sibTransId="{5162F667-18E4-4177-88DE-DCC28B4F5292}"/>
    <dgm:cxn modelId="{8EBD5759-9981-4688-86A6-F29F673F3710}" srcId="{ED9D5035-9C7D-4AB4-BA52-F0F1E5F40864}" destId="{E3F66CC2-2746-4281-B61A-41C06B7454F2}" srcOrd="0" destOrd="0" parTransId="{DDA53CA7-38DE-4D75-941D-3A670C290F9A}" sibTransId="{226CA3DD-8019-4B74-801B-673FEFBC39F6}"/>
    <dgm:cxn modelId="{8C15AF8E-74ED-487E-8F8E-CBE20EB47B86}" srcId="{ED9D5035-9C7D-4AB4-BA52-F0F1E5F40864}" destId="{53413E43-8176-4F0C-8DA9-11734459A6E0}" srcOrd="2" destOrd="0" parTransId="{D83E0A8A-A7F1-4F15-9EB0-072E05BE12C7}" sibTransId="{2B5E8FEB-A81C-4872-AC04-DC388020C075}"/>
    <dgm:cxn modelId="{BA03FA94-1223-4E73-A972-EEC629740843}" srcId="{ED9D5035-9C7D-4AB4-BA52-F0F1E5F40864}" destId="{23739B6B-09BF-4463-8AFE-D4D6B04E1134}" srcOrd="6" destOrd="0" parTransId="{DA197746-FF18-4B2B-8289-CD88B5D5DF4E}" sibTransId="{3B2A5790-2F29-4F9B-86AF-45B260EBDD6B}"/>
    <dgm:cxn modelId="{AF8AC59D-A0F9-46DE-BC01-33ACEEB22DEF}" type="presOf" srcId="{5491CF60-CAD2-4472-824B-A5882040EFBA}" destId="{CCE5C33F-B0C2-41B6-82E4-885761FDFA38}" srcOrd="0" destOrd="0" presId="urn:microsoft.com/office/officeart/2005/8/layout/vList2"/>
    <dgm:cxn modelId="{0157B6A8-210A-4CA2-95C0-0B0E68F948AB}" type="presOf" srcId="{853FEA62-BD89-424D-B5BC-82D9FD7E66A9}" destId="{EBC34FD0-ABC5-4854-B5A1-6F5134F2F21C}" srcOrd="0" destOrd="0" presId="urn:microsoft.com/office/officeart/2005/8/layout/vList2"/>
    <dgm:cxn modelId="{097D8EB3-36C4-4AD5-9C06-737AE751AE8B}" type="presOf" srcId="{ED9D5035-9C7D-4AB4-BA52-F0F1E5F40864}" destId="{1252E49A-C9CE-4A0B-BF7F-9F5C8563CE77}" srcOrd="0" destOrd="0" presId="urn:microsoft.com/office/officeart/2005/8/layout/vList2"/>
    <dgm:cxn modelId="{E45EADD1-E37D-49E9-B95A-406B58FECC73}" srcId="{ED9D5035-9C7D-4AB4-BA52-F0F1E5F40864}" destId="{5491CF60-CAD2-4472-824B-A5882040EFBA}" srcOrd="4" destOrd="0" parTransId="{3ADE5486-6B7C-491F-95BF-4199C0EFA5F2}" sibTransId="{DE6C5AD8-31C9-42AC-964B-CDF8C1BFB9DB}"/>
    <dgm:cxn modelId="{72FEA3DB-0ED7-4DE5-AE78-75D58ABBFDAF}" type="presOf" srcId="{53413E43-8176-4F0C-8DA9-11734459A6E0}" destId="{E827EB10-D449-48CF-8A69-79D5829D7EA3}" srcOrd="0" destOrd="0" presId="urn:microsoft.com/office/officeart/2005/8/layout/vList2"/>
    <dgm:cxn modelId="{206875E5-BAEE-44BA-ADFD-0086845D6032}" srcId="{ED9D5035-9C7D-4AB4-BA52-F0F1E5F40864}" destId="{64E0973B-7747-4550-8593-01C64C4A220C}" srcOrd="1" destOrd="0" parTransId="{238BBA3D-1EC7-485B-A1D5-4EBC9F867C70}" sibTransId="{C65B2A39-6640-4EA3-AB6A-4327866F2689}"/>
    <dgm:cxn modelId="{8A778DF3-5D62-40CF-B1B0-37A7FDCC7DB0}" type="presOf" srcId="{E3F66CC2-2746-4281-B61A-41C06B7454F2}" destId="{11026E4F-E39C-405F-961B-B6E978CEFEC6}" srcOrd="0" destOrd="0" presId="urn:microsoft.com/office/officeart/2005/8/layout/vList2"/>
    <dgm:cxn modelId="{653A64F5-5A1E-4BCA-B5B8-E78348BF8241}" type="presOf" srcId="{41BC5154-3E7E-40B6-8B27-BAA766D2D06F}" destId="{DF704AA9-13EA-4D76-94F9-BE5AD03A657B}" srcOrd="0" destOrd="0" presId="urn:microsoft.com/office/officeart/2005/8/layout/vList2"/>
    <dgm:cxn modelId="{44B5F9AA-7C97-4861-8099-8EA53CD6F713}" type="presParOf" srcId="{1252E49A-C9CE-4A0B-BF7F-9F5C8563CE77}" destId="{11026E4F-E39C-405F-961B-B6E978CEFEC6}" srcOrd="0" destOrd="0" presId="urn:microsoft.com/office/officeart/2005/8/layout/vList2"/>
    <dgm:cxn modelId="{6B752063-B3FE-49D9-B296-8879F054439E}" type="presParOf" srcId="{1252E49A-C9CE-4A0B-BF7F-9F5C8563CE77}" destId="{E7F0756B-04B8-4B3C-9D31-9AC522AF65DA}" srcOrd="1" destOrd="0" presId="urn:microsoft.com/office/officeart/2005/8/layout/vList2"/>
    <dgm:cxn modelId="{3243DDAD-FF20-4E4F-922B-E35B95B912F5}" type="presParOf" srcId="{1252E49A-C9CE-4A0B-BF7F-9F5C8563CE77}" destId="{5B1E1583-2196-42A8-9E7E-021169F2EE40}" srcOrd="2" destOrd="0" presId="urn:microsoft.com/office/officeart/2005/8/layout/vList2"/>
    <dgm:cxn modelId="{808FFF65-BB5C-40BC-A791-4027423C5594}" type="presParOf" srcId="{1252E49A-C9CE-4A0B-BF7F-9F5C8563CE77}" destId="{6EA223F8-6618-4ECC-A966-17894F1B780B}" srcOrd="3" destOrd="0" presId="urn:microsoft.com/office/officeart/2005/8/layout/vList2"/>
    <dgm:cxn modelId="{CEC73963-0EF3-441D-82FD-0944FCEFA4BB}" type="presParOf" srcId="{1252E49A-C9CE-4A0B-BF7F-9F5C8563CE77}" destId="{E827EB10-D449-48CF-8A69-79D5829D7EA3}" srcOrd="4" destOrd="0" presId="urn:microsoft.com/office/officeart/2005/8/layout/vList2"/>
    <dgm:cxn modelId="{910A2A70-4895-41C4-BFA8-D7FDB3CA8AE8}" type="presParOf" srcId="{1252E49A-C9CE-4A0B-BF7F-9F5C8563CE77}" destId="{FE8114E8-3073-44F9-9D0E-F2BE777BEC1D}" srcOrd="5" destOrd="0" presId="urn:microsoft.com/office/officeart/2005/8/layout/vList2"/>
    <dgm:cxn modelId="{8FEC6ECF-20C7-4940-855E-32BACD95A1F1}" type="presParOf" srcId="{1252E49A-C9CE-4A0B-BF7F-9F5C8563CE77}" destId="{DF704AA9-13EA-4D76-94F9-BE5AD03A657B}" srcOrd="6" destOrd="0" presId="urn:microsoft.com/office/officeart/2005/8/layout/vList2"/>
    <dgm:cxn modelId="{C8F3077D-25D6-4D98-9E49-28C2DEADDBC7}" type="presParOf" srcId="{1252E49A-C9CE-4A0B-BF7F-9F5C8563CE77}" destId="{CA932D97-589A-4ADF-BAE9-00514BA59F5D}" srcOrd="7" destOrd="0" presId="urn:microsoft.com/office/officeart/2005/8/layout/vList2"/>
    <dgm:cxn modelId="{22E82D0A-2D6F-4E81-B7AD-ED46EF4B3DC8}" type="presParOf" srcId="{1252E49A-C9CE-4A0B-BF7F-9F5C8563CE77}" destId="{CCE5C33F-B0C2-41B6-82E4-885761FDFA38}" srcOrd="8" destOrd="0" presId="urn:microsoft.com/office/officeart/2005/8/layout/vList2"/>
    <dgm:cxn modelId="{47D8330B-D34F-4827-AEB4-32EE61E5A36C}" type="presParOf" srcId="{1252E49A-C9CE-4A0B-BF7F-9F5C8563CE77}" destId="{834E8B46-E88F-4D77-8433-A6491B7BC531}" srcOrd="9" destOrd="0" presId="urn:microsoft.com/office/officeart/2005/8/layout/vList2"/>
    <dgm:cxn modelId="{69DA137B-65C4-4375-850D-703EF19C5E12}" type="presParOf" srcId="{1252E49A-C9CE-4A0B-BF7F-9F5C8563CE77}" destId="{EBC34FD0-ABC5-4854-B5A1-6F5134F2F21C}" srcOrd="10" destOrd="0" presId="urn:microsoft.com/office/officeart/2005/8/layout/vList2"/>
    <dgm:cxn modelId="{7D33B4BC-FA4C-4B27-9FBE-266A2603C37B}" type="presParOf" srcId="{1252E49A-C9CE-4A0B-BF7F-9F5C8563CE77}" destId="{0ED92124-B96A-4DA5-9F00-400FD836738E}" srcOrd="11" destOrd="0" presId="urn:microsoft.com/office/officeart/2005/8/layout/vList2"/>
    <dgm:cxn modelId="{F672E8DE-0A9A-410B-8DF9-E03F2C2F29D8}" type="presParOf" srcId="{1252E49A-C9CE-4A0B-BF7F-9F5C8563CE77}" destId="{9FACBED6-B079-486A-955D-837810A552DA}" srcOrd="1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554584-8C0E-4B0D-B2A7-B6891B08C3C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71575698-BB1A-4232-8DCB-A5DF3EF7F577}">
      <dgm:prSet phldrT="[Text]" phldr="0" custT="1"/>
      <dgm:spPr>
        <a:solidFill>
          <a:srgbClr val="090B44"/>
        </a:solidFill>
        <a:ln w="25400" cap="flat" cmpd="sng" algn="ctr">
          <a:solidFill>
            <a:prstClr val="white">
              <a:hueOff val="0"/>
              <a:satOff val="0"/>
              <a:lumOff val="0"/>
              <a:alphaOff val="0"/>
            </a:prstClr>
          </a:solidFill>
          <a:prstDash val="solid"/>
        </a:ln>
        <a:effectLst/>
      </dgm:spPr>
      <dgm:t>
        <a:bodyPr spcFirstLastPara="0" vert="horz" wrap="square" lIns="24765" tIns="24765" rIns="24765" bIns="24765" numCol="1" spcCol="1270" anchor="ctr" anchorCtr="0"/>
        <a:lstStyle/>
        <a:p>
          <a:pPr marL="0" lvl="0" indent="0" algn="ctr" defTabSz="1733550">
            <a:lnSpc>
              <a:spcPct val="90000"/>
            </a:lnSpc>
            <a:spcBef>
              <a:spcPct val="0"/>
            </a:spcBef>
            <a:spcAft>
              <a:spcPct val="35000"/>
            </a:spcAft>
            <a:buNone/>
          </a:pPr>
          <a:r>
            <a:rPr lang="en-US" sz="3000" b="1" kern="1200">
              <a:solidFill>
                <a:prstClr val="white"/>
              </a:solidFill>
              <a:latin typeface="Nunito"/>
              <a:ea typeface="+mn-ea"/>
              <a:cs typeface="+mn-cs"/>
            </a:rPr>
            <a:t>Goal</a:t>
          </a:r>
        </a:p>
      </dgm:t>
    </dgm:pt>
    <dgm:pt modelId="{33006B57-42A4-46C8-87B4-7E462CE00110}" type="parTrans" cxnId="{1BFD815B-0C0C-4FD7-86A5-3BEF8558AB1E}">
      <dgm:prSet/>
      <dgm:spPr/>
      <dgm:t>
        <a:bodyPr/>
        <a:lstStyle/>
        <a:p>
          <a:endParaRPr lang="en-US"/>
        </a:p>
      </dgm:t>
    </dgm:pt>
    <dgm:pt modelId="{DF53A4FD-3C4D-455D-ADA1-F7CB610A0F5A}" type="sibTrans" cxnId="{1BFD815B-0C0C-4FD7-86A5-3BEF8558AB1E}">
      <dgm:prSet/>
      <dgm:spPr/>
      <dgm:t>
        <a:bodyPr/>
        <a:lstStyle/>
        <a:p>
          <a:endParaRPr lang="en-US"/>
        </a:p>
      </dgm:t>
    </dgm:pt>
    <dgm:pt modelId="{DF4DA9B3-B4D0-4D50-A662-EDF47C8FEF68}">
      <dgm:prSet phldrT="[Text]" custT="1"/>
      <dgm:spPr>
        <a:solidFill>
          <a:srgbClr val="090B44"/>
        </a:solidFill>
      </dgm:spPr>
      <dgm:t>
        <a:bodyPr/>
        <a:lstStyle/>
        <a:p>
          <a:r>
            <a:rPr lang="en-US" sz="3000" b="1">
              <a:solidFill>
                <a:schemeClr val="bg1"/>
              </a:solidFill>
              <a:latin typeface="Nunito"/>
            </a:rPr>
            <a:t>Strategy</a:t>
          </a:r>
          <a:endParaRPr lang="en-US" sz="3000" b="1">
            <a:solidFill>
              <a:schemeClr val="bg1"/>
            </a:solidFill>
          </a:endParaRPr>
        </a:p>
      </dgm:t>
    </dgm:pt>
    <dgm:pt modelId="{A40326D4-F5C4-475E-BFB9-97BC9877EBFA}" type="parTrans" cxnId="{BD612C18-899B-4EC1-A324-B2463BED07AD}">
      <dgm:prSet/>
      <dgm:spPr/>
      <dgm:t>
        <a:bodyPr/>
        <a:lstStyle/>
        <a:p>
          <a:endParaRPr lang="en-US"/>
        </a:p>
      </dgm:t>
    </dgm:pt>
    <dgm:pt modelId="{F74E3033-F34E-49D6-BF09-CAB41579674A}" type="sibTrans" cxnId="{BD612C18-899B-4EC1-A324-B2463BED07AD}">
      <dgm:prSet/>
      <dgm:spPr/>
      <dgm:t>
        <a:bodyPr/>
        <a:lstStyle/>
        <a:p>
          <a:endParaRPr lang="en-US"/>
        </a:p>
      </dgm:t>
    </dgm:pt>
    <dgm:pt modelId="{D24B280D-372B-41FA-AB27-068BF6B70B9F}">
      <dgm:prSet phldrT="[Text]" custT="1"/>
      <dgm:spPr>
        <a:solidFill>
          <a:srgbClr val="090B44"/>
        </a:solidFill>
        <a:ln w="25400" cap="flat" cmpd="sng" algn="ctr">
          <a:solidFill>
            <a:srgbClr val="090B44"/>
          </a:solidFill>
          <a:prstDash val="solid"/>
        </a:ln>
        <a:effectLst/>
      </dgm:spPr>
      <dgm:t>
        <a:bodyPr spcFirstLastPara="0" vert="horz" wrap="square" lIns="15875" tIns="15875" rIns="15875" bIns="15875" numCol="1" spcCol="1270" anchor="ctr" anchorCtr="0"/>
        <a:lstStyle/>
        <a:p>
          <a:pPr marL="0" lvl="0" indent="0" algn="ctr" defTabSz="1955800">
            <a:lnSpc>
              <a:spcPct val="90000"/>
            </a:lnSpc>
            <a:spcBef>
              <a:spcPct val="0"/>
            </a:spcBef>
            <a:spcAft>
              <a:spcPct val="35000"/>
            </a:spcAft>
            <a:buNone/>
          </a:pPr>
          <a:r>
            <a:rPr lang="en-US" sz="3000" b="1" kern="1200">
              <a:solidFill>
                <a:prstClr val="white"/>
              </a:solidFill>
              <a:latin typeface="Nunito"/>
              <a:ea typeface="+mn-ea"/>
              <a:cs typeface="+mn-cs"/>
            </a:rPr>
            <a:t>Action</a:t>
          </a:r>
        </a:p>
      </dgm:t>
    </dgm:pt>
    <dgm:pt modelId="{C67F9843-5175-40F0-8982-061F64BAC1DE}" type="parTrans" cxnId="{C9657012-689F-4448-8A24-5E8139A6DF8F}">
      <dgm:prSet/>
      <dgm:spPr/>
      <dgm:t>
        <a:bodyPr/>
        <a:lstStyle/>
        <a:p>
          <a:endParaRPr lang="en-US"/>
        </a:p>
      </dgm:t>
    </dgm:pt>
    <dgm:pt modelId="{1A40D1A1-94CB-4F3F-88C7-6D00B3F0809B}" type="sibTrans" cxnId="{C9657012-689F-4448-8A24-5E8139A6DF8F}">
      <dgm:prSet/>
      <dgm:spPr/>
      <dgm:t>
        <a:bodyPr/>
        <a:lstStyle/>
        <a:p>
          <a:endParaRPr lang="en-US"/>
        </a:p>
      </dgm:t>
    </dgm:pt>
    <dgm:pt modelId="{45240C28-E09C-4690-B2FB-E65C0ECE412E}" type="pres">
      <dgm:prSet presAssocID="{FF554584-8C0E-4B0D-B2A7-B6891B08C3C2}" presName="hierChild1" presStyleCnt="0">
        <dgm:presLayoutVars>
          <dgm:orgChart val="1"/>
          <dgm:chPref val="1"/>
          <dgm:dir/>
          <dgm:animOne val="branch"/>
          <dgm:animLvl val="lvl"/>
          <dgm:resizeHandles/>
        </dgm:presLayoutVars>
      </dgm:prSet>
      <dgm:spPr/>
    </dgm:pt>
    <dgm:pt modelId="{7B7345DA-0302-4E93-B14C-7CD741831531}" type="pres">
      <dgm:prSet presAssocID="{71575698-BB1A-4232-8DCB-A5DF3EF7F577}" presName="hierRoot1" presStyleCnt="0">
        <dgm:presLayoutVars>
          <dgm:hierBranch val="init"/>
        </dgm:presLayoutVars>
      </dgm:prSet>
      <dgm:spPr/>
    </dgm:pt>
    <dgm:pt modelId="{E808B7E3-477A-4ABD-B3CC-F06E4DABD4AA}" type="pres">
      <dgm:prSet presAssocID="{71575698-BB1A-4232-8DCB-A5DF3EF7F577}" presName="rootComposite1" presStyleCnt="0"/>
      <dgm:spPr/>
    </dgm:pt>
    <dgm:pt modelId="{04A8E4BB-6BD9-4018-B6A3-73EA51A219F3}" type="pres">
      <dgm:prSet presAssocID="{71575698-BB1A-4232-8DCB-A5DF3EF7F577}" presName="rootText1" presStyleLbl="node0" presStyleIdx="0" presStyleCnt="1" custScaleX="200818" custScaleY="219542" custLinFactY="-9568" custLinFactNeighborX="6085" custLinFactNeighborY="-100000">
        <dgm:presLayoutVars>
          <dgm:chPref val="3"/>
        </dgm:presLayoutVars>
      </dgm:prSet>
      <dgm:spPr>
        <a:xfrm>
          <a:off x="6172194" y="864258"/>
          <a:ext cx="2514601" cy="1786352"/>
        </a:xfrm>
        <a:prstGeom prst="rect">
          <a:avLst/>
        </a:prstGeom>
      </dgm:spPr>
    </dgm:pt>
    <dgm:pt modelId="{CA4476D2-A259-453F-8934-80AABC520362}" type="pres">
      <dgm:prSet presAssocID="{71575698-BB1A-4232-8DCB-A5DF3EF7F577}" presName="rootConnector1" presStyleLbl="node1" presStyleIdx="0" presStyleCnt="0"/>
      <dgm:spPr/>
    </dgm:pt>
    <dgm:pt modelId="{B4B8BAD8-543C-4EEF-A14E-9CA6826E40F1}" type="pres">
      <dgm:prSet presAssocID="{71575698-BB1A-4232-8DCB-A5DF3EF7F577}" presName="hierChild2" presStyleCnt="0"/>
      <dgm:spPr/>
    </dgm:pt>
    <dgm:pt modelId="{5419A609-AFEC-40AA-958A-19316672E207}" type="pres">
      <dgm:prSet presAssocID="{A40326D4-F5C4-475E-BFB9-97BC9877EBFA}" presName="Name37" presStyleLbl="parChTrans1D2" presStyleIdx="0" presStyleCnt="1"/>
      <dgm:spPr/>
    </dgm:pt>
    <dgm:pt modelId="{6F370DFD-2602-4063-BCD9-E8C95E7E5A6D}" type="pres">
      <dgm:prSet presAssocID="{DF4DA9B3-B4D0-4D50-A662-EDF47C8FEF68}" presName="hierRoot2" presStyleCnt="0">
        <dgm:presLayoutVars>
          <dgm:hierBranch val="init"/>
        </dgm:presLayoutVars>
      </dgm:prSet>
      <dgm:spPr/>
    </dgm:pt>
    <dgm:pt modelId="{5040DF43-0FC4-42A0-8CAE-6450080E6560}" type="pres">
      <dgm:prSet presAssocID="{DF4DA9B3-B4D0-4D50-A662-EDF47C8FEF68}" presName="rootComposite" presStyleCnt="0"/>
      <dgm:spPr/>
    </dgm:pt>
    <dgm:pt modelId="{1EBCCA6A-0F34-4A45-84F3-A7AC4F220C26}" type="pres">
      <dgm:prSet presAssocID="{DF4DA9B3-B4D0-4D50-A662-EDF47C8FEF68}" presName="rootText" presStyleLbl="node2" presStyleIdx="0" presStyleCnt="1" custScaleX="166602" custScaleY="211980" custLinFactX="100000" custLinFactNeighborX="113879" custLinFactNeighborY="-1411">
        <dgm:presLayoutVars>
          <dgm:chPref val="3"/>
        </dgm:presLayoutVars>
      </dgm:prSet>
      <dgm:spPr/>
    </dgm:pt>
    <dgm:pt modelId="{C4963C2A-3D7E-4730-A76A-0A6B369E0469}" type="pres">
      <dgm:prSet presAssocID="{DF4DA9B3-B4D0-4D50-A662-EDF47C8FEF68}" presName="rootConnector" presStyleLbl="node2" presStyleIdx="0" presStyleCnt="1"/>
      <dgm:spPr/>
    </dgm:pt>
    <dgm:pt modelId="{96C6F68A-2093-4594-9BAE-C003857C5481}" type="pres">
      <dgm:prSet presAssocID="{DF4DA9B3-B4D0-4D50-A662-EDF47C8FEF68}" presName="hierChild4" presStyleCnt="0"/>
      <dgm:spPr/>
    </dgm:pt>
    <dgm:pt modelId="{2C1996FA-EC50-47A5-9A98-9AC9AB1ED641}" type="pres">
      <dgm:prSet presAssocID="{C67F9843-5175-40F0-8982-061F64BAC1DE}" presName="Name37" presStyleLbl="parChTrans1D3" presStyleIdx="0" presStyleCnt="1"/>
      <dgm:spPr/>
    </dgm:pt>
    <dgm:pt modelId="{AE60A0A4-3595-439C-BE64-8A95B4DA1C79}" type="pres">
      <dgm:prSet presAssocID="{D24B280D-372B-41FA-AB27-068BF6B70B9F}" presName="hierRoot2" presStyleCnt="0">
        <dgm:presLayoutVars>
          <dgm:hierBranch val="init"/>
        </dgm:presLayoutVars>
      </dgm:prSet>
      <dgm:spPr/>
    </dgm:pt>
    <dgm:pt modelId="{1C959116-EBA3-4A58-8E55-B2CA66818291}" type="pres">
      <dgm:prSet presAssocID="{D24B280D-372B-41FA-AB27-068BF6B70B9F}" presName="rootComposite" presStyleCnt="0"/>
      <dgm:spPr/>
    </dgm:pt>
    <dgm:pt modelId="{CB37B09E-C9A3-4E61-9854-4CE0B4ADF9AD}" type="pres">
      <dgm:prSet presAssocID="{D24B280D-372B-41FA-AB27-068BF6B70B9F}" presName="rootText" presStyleLbl="node3" presStyleIdx="0" presStyleCnt="1" custScaleX="148977" custScaleY="211980" custLinFactX="155441" custLinFactNeighborX="200000" custLinFactNeighborY="-526">
        <dgm:presLayoutVars>
          <dgm:chPref val="3"/>
        </dgm:presLayoutVars>
      </dgm:prSet>
      <dgm:spPr>
        <a:xfrm>
          <a:off x="2350217" y="3599562"/>
          <a:ext cx="1865459" cy="1327184"/>
        </a:xfrm>
        <a:prstGeom prst="rect">
          <a:avLst/>
        </a:prstGeom>
      </dgm:spPr>
    </dgm:pt>
    <dgm:pt modelId="{F3283011-A0F7-4194-A286-9594FA80EE7C}" type="pres">
      <dgm:prSet presAssocID="{D24B280D-372B-41FA-AB27-068BF6B70B9F}" presName="rootConnector" presStyleLbl="node3" presStyleIdx="0" presStyleCnt="1"/>
      <dgm:spPr/>
    </dgm:pt>
    <dgm:pt modelId="{66EDFF40-4B8C-4024-9F60-0527460ACF17}" type="pres">
      <dgm:prSet presAssocID="{D24B280D-372B-41FA-AB27-068BF6B70B9F}" presName="hierChild4" presStyleCnt="0"/>
      <dgm:spPr/>
    </dgm:pt>
    <dgm:pt modelId="{A8456514-82F6-43C3-B9DB-7F21A4A0D41E}" type="pres">
      <dgm:prSet presAssocID="{D24B280D-372B-41FA-AB27-068BF6B70B9F}" presName="hierChild5" presStyleCnt="0"/>
      <dgm:spPr/>
    </dgm:pt>
    <dgm:pt modelId="{24C71A69-A0CF-4B59-8328-B477DA0FC391}" type="pres">
      <dgm:prSet presAssocID="{DF4DA9B3-B4D0-4D50-A662-EDF47C8FEF68}" presName="hierChild5" presStyleCnt="0"/>
      <dgm:spPr/>
    </dgm:pt>
    <dgm:pt modelId="{52ADD751-8013-4DD7-BDFE-2B2D597E7BA7}" type="pres">
      <dgm:prSet presAssocID="{71575698-BB1A-4232-8DCB-A5DF3EF7F577}" presName="hierChild3" presStyleCnt="0"/>
      <dgm:spPr/>
    </dgm:pt>
  </dgm:ptLst>
  <dgm:cxnLst>
    <dgm:cxn modelId="{72FF6106-C775-4418-853D-63DBA3A48E14}" type="presOf" srcId="{DF4DA9B3-B4D0-4D50-A662-EDF47C8FEF68}" destId="{C4963C2A-3D7E-4730-A76A-0A6B369E0469}" srcOrd="1" destOrd="0" presId="urn:microsoft.com/office/officeart/2005/8/layout/orgChart1"/>
    <dgm:cxn modelId="{C9657012-689F-4448-8A24-5E8139A6DF8F}" srcId="{DF4DA9B3-B4D0-4D50-A662-EDF47C8FEF68}" destId="{D24B280D-372B-41FA-AB27-068BF6B70B9F}" srcOrd="0" destOrd="0" parTransId="{C67F9843-5175-40F0-8982-061F64BAC1DE}" sibTransId="{1A40D1A1-94CB-4F3F-88C7-6D00B3F0809B}"/>
    <dgm:cxn modelId="{BD612C18-899B-4EC1-A324-B2463BED07AD}" srcId="{71575698-BB1A-4232-8DCB-A5DF3EF7F577}" destId="{DF4DA9B3-B4D0-4D50-A662-EDF47C8FEF68}" srcOrd="0" destOrd="0" parTransId="{A40326D4-F5C4-475E-BFB9-97BC9877EBFA}" sibTransId="{F74E3033-F34E-49D6-BF09-CAB41579674A}"/>
    <dgm:cxn modelId="{8F772A1C-EF50-436B-95CD-9A840A19DB73}" type="presOf" srcId="{DF4DA9B3-B4D0-4D50-A662-EDF47C8FEF68}" destId="{1EBCCA6A-0F34-4A45-84F3-A7AC4F220C26}" srcOrd="0" destOrd="0" presId="urn:microsoft.com/office/officeart/2005/8/layout/orgChart1"/>
    <dgm:cxn modelId="{20115B2B-6B6F-4088-BC96-4DDAF4D26EB1}" type="presOf" srcId="{D24B280D-372B-41FA-AB27-068BF6B70B9F}" destId="{F3283011-A0F7-4194-A286-9594FA80EE7C}" srcOrd="1" destOrd="0" presId="urn:microsoft.com/office/officeart/2005/8/layout/orgChart1"/>
    <dgm:cxn modelId="{C8890F34-0F1F-4092-A0E7-3A65807B6A76}" type="presOf" srcId="{C67F9843-5175-40F0-8982-061F64BAC1DE}" destId="{2C1996FA-EC50-47A5-9A98-9AC9AB1ED641}" srcOrd="0" destOrd="0" presId="urn:microsoft.com/office/officeart/2005/8/layout/orgChart1"/>
    <dgm:cxn modelId="{1BFD815B-0C0C-4FD7-86A5-3BEF8558AB1E}" srcId="{FF554584-8C0E-4B0D-B2A7-B6891B08C3C2}" destId="{71575698-BB1A-4232-8DCB-A5DF3EF7F577}" srcOrd="0" destOrd="0" parTransId="{33006B57-42A4-46C8-87B4-7E462CE00110}" sibTransId="{DF53A4FD-3C4D-455D-ADA1-F7CB610A0F5A}"/>
    <dgm:cxn modelId="{061BAD68-1EFC-4697-8E00-9E4D28635ED6}" type="presOf" srcId="{71575698-BB1A-4232-8DCB-A5DF3EF7F577}" destId="{CA4476D2-A259-453F-8934-80AABC520362}" srcOrd="1" destOrd="0" presId="urn:microsoft.com/office/officeart/2005/8/layout/orgChart1"/>
    <dgm:cxn modelId="{61099558-7391-431F-B7AA-54C7DA62B71C}" type="presOf" srcId="{A40326D4-F5C4-475E-BFB9-97BC9877EBFA}" destId="{5419A609-AFEC-40AA-958A-19316672E207}" srcOrd="0" destOrd="0" presId="urn:microsoft.com/office/officeart/2005/8/layout/orgChart1"/>
    <dgm:cxn modelId="{1BB92E86-8AA1-49CE-A652-CD027BB3242C}" type="presOf" srcId="{D24B280D-372B-41FA-AB27-068BF6B70B9F}" destId="{CB37B09E-C9A3-4E61-9854-4CE0B4ADF9AD}" srcOrd="0" destOrd="0" presId="urn:microsoft.com/office/officeart/2005/8/layout/orgChart1"/>
    <dgm:cxn modelId="{BC64ECA2-1BF3-4A0B-90AC-17E32C540524}" type="presOf" srcId="{71575698-BB1A-4232-8DCB-A5DF3EF7F577}" destId="{04A8E4BB-6BD9-4018-B6A3-73EA51A219F3}" srcOrd="0" destOrd="0" presId="urn:microsoft.com/office/officeart/2005/8/layout/orgChart1"/>
    <dgm:cxn modelId="{3B2D65C1-E053-4AAA-AA74-E7E52A3870AB}" type="presOf" srcId="{FF554584-8C0E-4B0D-B2A7-B6891B08C3C2}" destId="{45240C28-E09C-4690-B2FB-E65C0ECE412E}" srcOrd="0" destOrd="0" presId="urn:microsoft.com/office/officeart/2005/8/layout/orgChart1"/>
    <dgm:cxn modelId="{FCD32325-F1C7-40AC-ADF5-3B22CF72C4C9}" type="presParOf" srcId="{45240C28-E09C-4690-B2FB-E65C0ECE412E}" destId="{7B7345DA-0302-4E93-B14C-7CD741831531}" srcOrd="0" destOrd="0" presId="urn:microsoft.com/office/officeart/2005/8/layout/orgChart1"/>
    <dgm:cxn modelId="{9749A240-BF57-4743-8758-DF5FA3895F55}" type="presParOf" srcId="{7B7345DA-0302-4E93-B14C-7CD741831531}" destId="{E808B7E3-477A-4ABD-B3CC-F06E4DABD4AA}" srcOrd="0" destOrd="0" presId="urn:microsoft.com/office/officeart/2005/8/layout/orgChart1"/>
    <dgm:cxn modelId="{8F004BC5-D6F3-4B62-8EF5-9386C8F73630}" type="presParOf" srcId="{E808B7E3-477A-4ABD-B3CC-F06E4DABD4AA}" destId="{04A8E4BB-6BD9-4018-B6A3-73EA51A219F3}" srcOrd="0" destOrd="0" presId="urn:microsoft.com/office/officeart/2005/8/layout/orgChart1"/>
    <dgm:cxn modelId="{0A3BB8EB-27EC-4957-AEEB-77B1CE0D35AA}" type="presParOf" srcId="{E808B7E3-477A-4ABD-B3CC-F06E4DABD4AA}" destId="{CA4476D2-A259-453F-8934-80AABC520362}" srcOrd="1" destOrd="0" presId="urn:microsoft.com/office/officeart/2005/8/layout/orgChart1"/>
    <dgm:cxn modelId="{25C3B8BD-55A9-4FD3-B36F-6F3A26D0C182}" type="presParOf" srcId="{7B7345DA-0302-4E93-B14C-7CD741831531}" destId="{B4B8BAD8-543C-4EEF-A14E-9CA6826E40F1}" srcOrd="1" destOrd="0" presId="urn:microsoft.com/office/officeart/2005/8/layout/orgChart1"/>
    <dgm:cxn modelId="{D79AB954-F310-494E-ADBE-A2CC827D0AD4}" type="presParOf" srcId="{B4B8BAD8-543C-4EEF-A14E-9CA6826E40F1}" destId="{5419A609-AFEC-40AA-958A-19316672E207}" srcOrd="0" destOrd="0" presId="urn:microsoft.com/office/officeart/2005/8/layout/orgChart1"/>
    <dgm:cxn modelId="{A657B156-95E4-4F08-8559-BBD6B6D3E06C}" type="presParOf" srcId="{B4B8BAD8-543C-4EEF-A14E-9CA6826E40F1}" destId="{6F370DFD-2602-4063-BCD9-E8C95E7E5A6D}" srcOrd="1" destOrd="0" presId="urn:microsoft.com/office/officeart/2005/8/layout/orgChart1"/>
    <dgm:cxn modelId="{5E58B79D-4F4D-4BEA-9932-B6E129573BED}" type="presParOf" srcId="{6F370DFD-2602-4063-BCD9-E8C95E7E5A6D}" destId="{5040DF43-0FC4-42A0-8CAE-6450080E6560}" srcOrd="0" destOrd="0" presId="urn:microsoft.com/office/officeart/2005/8/layout/orgChart1"/>
    <dgm:cxn modelId="{27C9C4AD-A481-4B50-9DD8-0F8DD81EE1F2}" type="presParOf" srcId="{5040DF43-0FC4-42A0-8CAE-6450080E6560}" destId="{1EBCCA6A-0F34-4A45-84F3-A7AC4F220C26}" srcOrd="0" destOrd="0" presId="urn:microsoft.com/office/officeart/2005/8/layout/orgChart1"/>
    <dgm:cxn modelId="{F6F7180C-1AC2-45FE-945C-56FF1614E0AE}" type="presParOf" srcId="{5040DF43-0FC4-42A0-8CAE-6450080E6560}" destId="{C4963C2A-3D7E-4730-A76A-0A6B369E0469}" srcOrd="1" destOrd="0" presId="urn:microsoft.com/office/officeart/2005/8/layout/orgChart1"/>
    <dgm:cxn modelId="{0F1D5518-2CD2-40A1-B9C9-E06208F19C65}" type="presParOf" srcId="{6F370DFD-2602-4063-BCD9-E8C95E7E5A6D}" destId="{96C6F68A-2093-4594-9BAE-C003857C5481}" srcOrd="1" destOrd="0" presId="urn:microsoft.com/office/officeart/2005/8/layout/orgChart1"/>
    <dgm:cxn modelId="{9F2F321B-AEA1-40BE-9616-1374AF93053F}" type="presParOf" srcId="{96C6F68A-2093-4594-9BAE-C003857C5481}" destId="{2C1996FA-EC50-47A5-9A98-9AC9AB1ED641}" srcOrd="0" destOrd="0" presId="urn:microsoft.com/office/officeart/2005/8/layout/orgChart1"/>
    <dgm:cxn modelId="{0B3EA5D4-CDF8-43F4-84D7-373B3CB129C4}" type="presParOf" srcId="{96C6F68A-2093-4594-9BAE-C003857C5481}" destId="{AE60A0A4-3595-439C-BE64-8A95B4DA1C79}" srcOrd="1" destOrd="0" presId="urn:microsoft.com/office/officeart/2005/8/layout/orgChart1"/>
    <dgm:cxn modelId="{8972778F-FFF4-4FB5-B5F8-CE72FDA8D5A7}" type="presParOf" srcId="{AE60A0A4-3595-439C-BE64-8A95B4DA1C79}" destId="{1C959116-EBA3-4A58-8E55-B2CA66818291}" srcOrd="0" destOrd="0" presId="urn:microsoft.com/office/officeart/2005/8/layout/orgChart1"/>
    <dgm:cxn modelId="{18BB6E76-953C-4353-A556-5F1EE5665DDF}" type="presParOf" srcId="{1C959116-EBA3-4A58-8E55-B2CA66818291}" destId="{CB37B09E-C9A3-4E61-9854-4CE0B4ADF9AD}" srcOrd="0" destOrd="0" presId="urn:microsoft.com/office/officeart/2005/8/layout/orgChart1"/>
    <dgm:cxn modelId="{698EAF84-3AFE-41D6-BF50-834DA8BC0C72}" type="presParOf" srcId="{1C959116-EBA3-4A58-8E55-B2CA66818291}" destId="{F3283011-A0F7-4194-A286-9594FA80EE7C}" srcOrd="1" destOrd="0" presId="urn:microsoft.com/office/officeart/2005/8/layout/orgChart1"/>
    <dgm:cxn modelId="{24B7B533-7641-4E92-A0C0-888FCC7B7601}" type="presParOf" srcId="{AE60A0A4-3595-439C-BE64-8A95B4DA1C79}" destId="{66EDFF40-4B8C-4024-9F60-0527460ACF17}" srcOrd="1" destOrd="0" presId="urn:microsoft.com/office/officeart/2005/8/layout/orgChart1"/>
    <dgm:cxn modelId="{8720FC5C-678A-4A98-A339-0A5BCFF741C3}" type="presParOf" srcId="{AE60A0A4-3595-439C-BE64-8A95B4DA1C79}" destId="{A8456514-82F6-43C3-B9DB-7F21A4A0D41E}" srcOrd="2" destOrd="0" presId="urn:microsoft.com/office/officeart/2005/8/layout/orgChart1"/>
    <dgm:cxn modelId="{02D122E7-7B0E-4F4E-866F-17A8D06388B5}" type="presParOf" srcId="{6F370DFD-2602-4063-BCD9-E8C95E7E5A6D}" destId="{24C71A69-A0CF-4B59-8328-B477DA0FC391}" srcOrd="2" destOrd="0" presId="urn:microsoft.com/office/officeart/2005/8/layout/orgChart1"/>
    <dgm:cxn modelId="{9C63DB57-0FC2-4E77-BF3D-225F9DC7184C}" type="presParOf" srcId="{7B7345DA-0302-4E93-B14C-7CD741831531}" destId="{52ADD751-8013-4DD7-BDFE-2B2D597E7BA7}"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2B6EB2F-D59A-49DA-8E68-C5747F73B57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CB94B1E-B4AE-4F61-8A4B-F43111A4D061}">
      <dgm:prSet phldrT="[Text]"/>
      <dgm:spPr/>
      <dgm:t>
        <a:bodyPr spcFirstLastPara="0" vert="horz" wrap="square" lIns="15875" tIns="15875" rIns="15875" bIns="15875" numCol="1" spcCol="1270" anchor="ctr" anchorCtr="0"/>
        <a:lstStyle/>
        <a:p>
          <a:pPr>
            <a:buNone/>
          </a:pPr>
          <a:r>
            <a:rPr lang="en-US" b="1">
              <a:latin typeface="Nunito"/>
              <a:ea typeface="+mn-ea"/>
              <a:cs typeface="+mn-cs"/>
            </a:rPr>
            <a:t>Outcomes</a:t>
          </a:r>
          <a:endParaRPr lang="en-US"/>
        </a:p>
      </dgm:t>
    </dgm:pt>
    <dgm:pt modelId="{C8CFDF22-2E1A-443C-B130-D5443143F2E6}" type="parTrans" cxnId="{81EDE84C-0D31-4BA4-B4B4-2EA0D98B485A}">
      <dgm:prSet/>
      <dgm:spPr/>
      <dgm:t>
        <a:bodyPr/>
        <a:lstStyle/>
        <a:p>
          <a:endParaRPr lang="en-US"/>
        </a:p>
      </dgm:t>
    </dgm:pt>
    <dgm:pt modelId="{51F01016-4D58-424D-984D-E916DD1F0380}" type="sibTrans" cxnId="{81EDE84C-0D31-4BA4-B4B4-2EA0D98B485A}">
      <dgm:prSet/>
      <dgm:spPr/>
      <dgm:t>
        <a:bodyPr/>
        <a:lstStyle/>
        <a:p>
          <a:endParaRPr lang="en-US"/>
        </a:p>
      </dgm:t>
    </dgm:pt>
    <dgm:pt modelId="{35F9089D-CE77-4F44-82A9-5FAA754BF698}">
      <dgm:prSet phldrT="[Text]"/>
      <dgm:spPr/>
      <dgm:t>
        <a:bodyPr spcFirstLastPara="0" vert="horz" wrap="square" lIns="15875" tIns="15875" rIns="15875" bIns="15875" numCol="1" spcCol="1270" anchor="ctr" anchorCtr="0"/>
        <a:lstStyle/>
        <a:p>
          <a:r>
            <a:rPr lang="en-US" b="1">
              <a:latin typeface="Nunito"/>
              <a:ea typeface="+mn-ea"/>
              <a:cs typeface="+mn-cs"/>
            </a:rPr>
            <a:t>Target</a:t>
          </a:r>
          <a:r>
            <a:rPr lang="en-US" b="1">
              <a:latin typeface="Nunito"/>
            </a:rPr>
            <a:t> </a:t>
          </a:r>
          <a:r>
            <a:rPr lang="en-US" b="1">
              <a:latin typeface="Nunito"/>
              <a:ea typeface="+mn-ea"/>
              <a:cs typeface="+mn-cs"/>
            </a:rPr>
            <a:t>Date</a:t>
          </a:r>
        </a:p>
      </dgm:t>
    </dgm:pt>
    <dgm:pt modelId="{9E7D68B2-17E3-4876-8917-66687335C76D}" type="parTrans" cxnId="{526F29B8-F3D5-4A4B-94C7-EC082C63DAFC}">
      <dgm:prSet/>
      <dgm:spPr/>
      <dgm:t>
        <a:bodyPr/>
        <a:lstStyle/>
        <a:p>
          <a:endParaRPr lang="en-US"/>
        </a:p>
      </dgm:t>
    </dgm:pt>
    <dgm:pt modelId="{E8908794-D65A-4A0D-AA29-B99840A257D4}" type="sibTrans" cxnId="{526F29B8-F3D5-4A4B-94C7-EC082C63DAFC}">
      <dgm:prSet/>
      <dgm:spPr/>
      <dgm:t>
        <a:bodyPr/>
        <a:lstStyle/>
        <a:p>
          <a:endParaRPr lang="en-US"/>
        </a:p>
      </dgm:t>
    </dgm:pt>
    <dgm:pt modelId="{1DA81E0A-4966-4BC5-9DB4-2F439FA622B1}">
      <dgm:prSet phldrT="[Text]"/>
      <dgm:spPr/>
      <dgm:t>
        <a:bodyPr spcFirstLastPara="0" vert="horz" wrap="square" lIns="15875" tIns="15875" rIns="15875" bIns="15875" numCol="1" spcCol="1270" anchor="ctr" anchorCtr="0"/>
        <a:lstStyle/>
        <a:p>
          <a:r>
            <a:rPr lang="en-US" b="1">
              <a:latin typeface="Nunito"/>
            </a:rPr>
            <a:t>Lead </a:t>
          </a:r>
          <a:r>
            <a:rPr lang="en-US" b="1">
              <a:latin typeface="Nunito"/>
              <a:ea typeface="+mn-ea"/>
              <a:cs typeface="+mn-cs"/>
            </a:rPr>
            <a:t>Organization</a:t>
          </a:r>
        </a:p>
      </dgm:t>
    </dgm:pt>
    <dgm:pt modelId="{D1381E23-2F0D-493A-8B86-5B08E89393B8}" type="parTrans" cxnId="{502F4AFA-9A88-4868-80C8-23A74C9BA0D6}">
      <dgm:prSet/>
      <dgm:spPr/>
      <dgm:t>
        <a:bodyPr/>
        <a:lstStyle/>
        <a:p>
          <a:endParaRPr lang="en-US"/>
        </a:p>
      </dgm:t>
    </dgm:pt>
    <dgm:pt modelId="{ECFCCF32-96FE-4361-B155-EDF8290A91E5}" type="sibTrans" cxnId="{502F4AFA-9A88-4868-80C8-23A74C9BA0D6}">
      <dgm:prSet/>
      <dgm:spPr/>
      <dgm:t>
        <a:bodyPr/>
        <a:lstStyle/>
        <a:p>
          <a:endParaRPr lang="en-US"/>
        </a:p>
      </dgm:t>
    </dgm:pt>
    <dgm:pt modelId="{03CB1A60-1C67-4CD6-B9F3-0AC5451A1297}">
      <dgm:prSet phldrT="[Text]"/>
      <dgm:spPr/>
      <dgm:t>
        <a:bodyPr spcFirstLastPara="0" vert="horz" wrap="square" lIns="15875" tIns="15875" rIns="15875" bIns="15875" numCol="1" spcCol="1270" anchor="ctr" anchorCtr="0"/>
        <a:lstStyle/>
        <a:p>
          <a:r>
            <a:rPr lang="en-US" b="1">
              <a:latin typeface="Nunito"/>
              <a:ea typeface="+mn-ea"/>
              <a:cs typeface="+mn-cs"/>
            </a:rPr>
            <a:t>Resources</a:t>
          </a:r>
          <a:r>
            <a:rPr lang="en-US">
              <a:latin typeface="Nunito"/>
            </a:rPr>
            <a:t> </a:t>
          </a:r>
          <a:r>
            <a:rPr lang="en-US" b="1">
              <a:latin typeface="Nunito"/>
              <a:ea typeface="+mn-ea"/>
              <a:cs typeface="+mn-cs"/>
            </a:rPr>
            <a:t>Needed</a:t>
          </a:r>
        </a:p>
      </dgm:t>
    </dgm:pt>
    <dgm:pt modelId="{C1206BEA-5C93-4CCF-9592-9E01D6890C3A}" type="parTrans" cxnId="{53752F2A-9C1A-4EC5-BBBC-C2717FB9B397}">
      <dgm:prSet/>
      <dgm:spPr/>
      <dgm:t>
        <a:bodyPr/>
        <a:lstStyle/>
        <a:p>
          <a:endParaRPr lang="en-US"/>
        </a:p>
      </dgm:t>
    </dgm:pt>
    <dgm:pt modelId="{027579B1-EE47-48F3-9AE7-DE93F4C8F7A5}" type="sibTrans" cxnId="{53752F2A-9C1A-4EC5-BBBC-C2717FB9B397}">
      <dgm:prSet/>
      <dgm:spPr/>
      <dgm:t>
        <a:bodyPr/>
        <a:lstStyle/>
        <a:p>
          <a:endParaRPr lang="en-US"/>
        </a:p>
      </dgm:t>
    </dgm:pt>
    <dgm:pt modelId="{B803814A-EF7B-4CB8-8B0C-9855C01E6668}">
      <dgm:prSet phldrT="[Text]"/>
      <dgm:spPr/>
      <dgm:t>
        <a:bodyPr spcFirstLastPara="0" vert="horz" wrap="square" lIns="15875" tIns="15875" rIns="15875" bIns="15875" numCol="1" spcCol="1270" anchor="ctr" anchorCtr="0"/>
        <a:lstStyle/>
        <a:p>
          <a:pPr>
            <a:buNone/>
          </a:pPr>
          <a:r>
            <a:rPr lang="en-US" b="1">
              <a:latin typeface="Nunito"/>
              <a:ea typeface="+mn-ea"/>
              <a:cs typeface="+mn-cs"/>
            </a:rPr>
            <a:t>Status</a:t>
          </a:r>
        </a:p>
      </dgm:t>
    </dgm:pt>
    <dgm:pt modelId="{F2EC1B10-C2E1-4C3B-A955-3FCA83180ADC}" type="parTrans" cxnId="{EF12E567-AEFB-43A5-80CC-5A6D20F6FE48}">
      <dgm:prSet/>
      <dgm:spPr/>
      <dgm:t>
        <a:bodyPr/>
        <a:lstStyle/>
        <a:p>
          <a:endParaRPr lang="en-US"/>
        </a:p>
      </dgm:t>
    </dgm:pt>
    <dgm:pt modelId="{3F963EB2-01DA-4B69-9551-9C39EA561DD2}" type="sibTrans" cxnId="{EF12E567-AEFB-43A5-80CC-5A6D20F6FE48}">
      <dgm:prSet/>
      <dgm:spPr/>
      <dgm:t>
        <a:bodyPr/>
        <a:lstStyle/>
        <a:p>
          <a:endParaRPr lang="en-US"/>
        </a:p>
      </dgm:t>
    </dgm:pt>
    <dgm:pt modelId="{9C72BDE8-71A1-4DE6-B3EB-E04472E67EC9}" type="pres">
      <dgm:prSet presAssocID="{82B6EB2F-D59A-49DA-8E68-C5747F73B578}" presName="diagram" presStyleCnt="0">
        <dgm:presLayoutVars>
          <dgm:dir/>
          <dgm:resizeHandles val="exact"/>
        </dgm:presLayoutVars>
      </dgm:prSet>
      <dgm:spPr/>
    </dgm:pt>
    <dgm:pt modelId="{34B896B4-5A47-4990-9C17-76038F983C82}" type="pres">
      <dgm:prSet presAssocID="{5CB94B1E-B4AE-4F61-8A4B-F43111A4D061}" presName="node" presStyleLbl="node1" presStyleIdx="0" presStyleCnt="5">
        <dgm:presLayoutVars>
          <dgm:bulletEnabled val="1"/>
        </dgm:presLayoutVars>
      </dgm:prSet>
      <dgm:spPr/>
    </dgm:pt>
    <dgm:pt modelId="{0CFB7558-114E-41A5-9F45-585B5DEA6746}" type="pres">
      <dgm:prSet presAssocID="{51F01016-4D58-424D-984D-E916DD1F0380}" presName="sibTrans" presStyleCnt="0"/>
      <dgm:spPr/>
    </dgm:pt>
    <dgm:pt modelId="{48D0CF73-AFEF-4E2D-AFFC-C0B9506E4175}" type="pres">
      <dgm:prSet presAssocID="{35F9089D-CE77-4F44-82A9-5FAA754BF698}" presName="node" presStyleLbl="node1" presStyleIdx="1" presStyleCnt="5">
        <dgm:presLayoutVars>
          <dgm:bulletEnabled val="1"/>
        </dgm:presLayoutVars>
      </dgm:prSet>
      <dgm:spPr/>
    </dgm:pt>
    <dgm:pt modelId="{5786E17E-2A00-4F2F-8BC4-0886D6F2A971}" type="pres">
      <dgm:prSet presAssocID="{E8908794-D65A-4A0D-AA29-B99840A257D4}" presName="sibTrans" presStyleCnt="0"/>
      <dgm:spPr/>
    </dgm:pt>
    <dgm:pt modelId="{89AEC5DB-5898-46C5-86E6-4970D3086A5F}" type="pres">
      <dgm:prSet presAssocID="{1DA81E0A-4966-4BC5-9DB4-2F439FA622B1}" presName="node" presStyleLbl="node1" presStyleIdx="2" presStyleCnt="5">
        <dgm:presLayoutVars>
          <dgm:bulletEnabled val="1"/>
        </dgm:presLayoutVars>
      </dgm:prSet>
      <dgm:spPr/>
    </dgm:pt>
    <dgm:pt modelId="{DF3CB3C9-0E7A-4B3E-B88B-A7785A662B63}" type="pres">
      <dgm:prSet presAssocID="{ECFCCF32-96FE-4361-B155-EDF8290A91E5}" presName="sibTrans" presStyleCnt="0"/>
      <dgm:spPr/>
    </dgm:pt>
    <dgm:pt modelId="{4C57BA76-B803-44D0-A673-9D693FB038F5}" type="pres">
      <dgm:prSet presAssocID="{03CB1A60-1C67-4CD6-B9F3-0AC5451A1297}" presName="node" presStyleLbl="node1" presStyleIdx="3" presStyleCnt="5">
        <dgm:presLayoutVars>
          <dgm:bulletEnabled val="1"/>
        </dgm:presLayoutVars>
      </dgm:prSet>
      <dgm:spPr/>
    </dgm:pt>
    <dgm:pt modelId="{E3114F9A-A23E-4647-AA77-EE63DBE2A2E0}" type="pres">
      <dgm:prSet presAssocID="{027579B1-EE47-48F3-9AE7-DE93F4C8F7A5}" presName="sibTrans" presStyleCnt="0"/>
      <dgm:spPr/>
    </dgm:pt>
    <dgm:pt modelId="{77C7918F-C45C-45B1-9868-EFAAC841B4CC}" type="pres">
      <dgm:prSet presAssocID="{B803814A-EF7B-4CB8-8B0C-9855C01E6668}" presName="node" presStyleLbl="node1" presStyleIdx="4" presStyleCnt="5">
        <dgm:presLayoutVars>
          <dgm:bulletEnabled val="1"/>
        </dgm:presLayoutVars>
      </dgm:prSet>
      <dgm:spPr/>
    </dgm:pt>
  </dgm:ptLst>
  <dgm:cxnLst>
    <dgm:cxn modelId="{53752F2A-9C1A-4EC5-BBBC-C2717FB9B397}" srcId="{82B6EB2F-D59A-49DA-8E68-C5747F73B578}" destId="{03CB1A60-1C67-4CD6-B9F3-0AC5451A1297}" srcOrd="3" destOrd="0" parTransId="{C1206BEA-5C93-4CCF-9592-9E01D6890C3A}" sibTransId="{027579B1-EE47-48F3-9AE7-DE93F4C8F7A5}"/>
    <dgm:cxn modelId="{E46D9435-561A-49ED-B2C6-8428079FD47B}" type="presOf" srcId="{03CB1A60-1C67-4CD6-B9F3-0AC5451A1297}" destId="{4C57BA76-B803-44D0-A673-9D693FB038F5}" srcOrd="0" destOrd="0" presId="urn:microsoft.com/office/officeart/2005/8/layout/default"/>
    <dgm:cxn modelId="{DB60273F-1AD7-4C09-9303-9EE2725A55D5}" type="presOf" srcId="{82B6EB2F-D59A-49DA-8E68-C5747F73B578}" destId="{9C72BDE8-71A1-4DE6-B3EB-E04472E67EC9}" srcOrd="0" destOrd="0" presId="urn:microsoft.com/office/officeart/2005/8/layout/default"/>
    <dgm:cxn modelId="{78EA9A41-1C61-4859-AD43-964F5B5D3BEB}" type="presOf" srcId="{35F9089D-CE77-4F44-82A9-5FAA754BF698}" destId="{48D0CF73-AFEF-4E2D-AFFC-C0B9506E4175}" srcOrd="0" destOrd="0" presId="urn:microsoft.com/office/officeart/2005/8/layout/default"/>
    <dgm:cxn modelId="{EF12E567-AEFB-43A5-80CC-5A6D20F6FE48}" srcId="{82B6EB2F-D59A-49DA-8E68-C5747F73B578}" destId="{B803814A-EF7B-4CB8-8B0C-9855C01E6668}" srcOrd="4" destOrd="0" parTransId="{F2EC1B10-C2E1-4C3B-A955-3FCA83180ADC}" sibTransId="{3F963EB2-01DA-4B69-9551-9C39EA561DD2}"/>
    <dgm:cxn modelId="{81EDE84C-0D31-4BA4-B4B4-2EA0D98B485A}" srcId="{82B6EB2F-D59A-49DA-8E68-C5747F73B578}" destId="{5CB94B1E-B4AE-4F61-8A4B-F43111A4D061}" srcOrd="0" destOrd="0" parTransId="{C8CFDF22-2E1A-443C-B130-D5443143F2E6}" sibTransId="{51F01016-4D58-424D-984D-E916DD1F0380}"/>
    <dgm:cxn modelId="{7650F9A0-005E-42CC-A1B6-D951EB162344}" type="presOf" srcId="{5CB94B1E-B4AE-4F61-8A4B-F43111A4D061}" destId="{34B896B4-5A47-4990-9C17-76038F983C82}" srcOrd="0" destOrd="0" presId="urn:microsoft.com/office/officeart/2005/8/layout/default"/>
    <dgm:cxn modelId="{7AEBE8B2-31D2-4E37-9B79-A7B58999F90E}" type="presOf" srcId="{B803814A-EF7B-4CB8-8B0C-9855C01E6668}" destId="{77C7918F-C45C-45B1-9868-EFAAC841B4CC}" srcOrd="0" destOrd="0" presId="urn:microsoft.com/office/officeart/2005/8/layout/default"/>
    <dgm:cxn modelId="{526F29B8-F3D5-4A4B-94C7-EC082C63DAFC}" srcId="{82B6EB2F-D59A-49DA-8E68-C5747F73B578}" destId="{35F9089D-CE77-4F44-82A9-5FAA754BF698}" srcOrd="1" destOrd="0" parTransId="{9E7D68B2-17E3-4876-8917-66687335C76D}" sibTransId="{E8908794-D65A-4A0D-AA29-B99840A257D4}"/>
    <dgm:cxn modelId="{0B0648F8-E4F9-4681-BF72-0C80ACC25CEF}" type="presOf" srcId="{1DA81E0A-4966-4BC5-9DB4-2F439FA622B1}" destId="{89AEC5DB-5898-46C5-86E6-4970D3086A5F}" srcOrd="0" destOrd="0" presId="urn:microsoft.com/office/officeart/2005/8/layout/default"/>
    <dgm:cxn modelId="{502F4AFA-9A88-4868-80C8-23A74C9BA0D6}" srcId="{82B6EB2F-D59A-49DA-8E68-C5747F73B578}" destId="{1DA81E0A-4966-4BC5-9DB4-2F439FA622B1}" srcOrd="2" destOrd="0" parTransId="{D1381E23-2F0D-493A-8B86-5B08E89393B8}" sibTransId="{ECFCCF32-96FE-4361-B155-EDF8290A91E5}"/>
    <dgm:cxn modelId="{77AF575C-C92A-42F9-B0CE-7075F029FD8D}" type="presParOf" srcId="{9C72BDE8-71A1-4DE6-B3EB-E04472E67EC9}" destId="{34B896B4-5A47-4990-9C17-76038F983C82}" srcOrd="0" destOrd="0" presId="urn:microsoft.com/office/officeart/2005/8/layout/default"/>
    <dgm:cxn modelId="{FBB7ABF1-AA46-4C57-8280-6A9EE77CAA29}" type="presParOf" srcId="{9C72BDE8-71A1-4DE6-B3EB-E04472E67EC9}" destId="{0CFB7558-114E-41A5-9F45-585B5DEA6746}" srcOrd="1" destOrd="0" presId="urn:microsoft.com/office/officeart/2005/8/layout/default"/>
    <dgm:cxn modelId="{22AAADA9-674A-4954-8EC1-6A0184F550CA}" type="presParOf" srcId="{9C72BDE8-71A1-4DE6-B3EB-E04472E67EC9}" destId="{48D0CF73-AFEF-4E2D-AFFC-C0B9506E4175}" srcOrd="2" destOrd="0" presId="urn:microsoft.com/office/officeart/2005/8/layout/default"/>
    <dgm:cxn modelId="{783C8ABE-F330-40FD-B17B-AAD9D53D3C83}" type="presParOf" srcId="{9C72BDE8-71A1-4DE6-B3EB-E04472E67EC9}" destId="{5786E17E-2A00-4F2F-8BC4-0886D6F2A971}" srcOrd="3" destOrd="0" presId="urn:microsoft.com/office/officeart/2005/8/layout/default"/>
    <dgm:cxn modelId="{B5A3FABE-FBF4-4A91-9C44-BD6B3EA94E2F}" type="presParOf" srcId="{9C72BDE8-71A1-4DE6-B3EB-E04472E67EC9}" destId="{89AEC5DB-5898-46C5-86E6-4970D3086A5F}" srcOrd="4" destOrd="0" presId="urn:microsoft.com/office/officeart/2005/8/layout/default"/>
    <dgm:cxn modelId="{37C36442-EF2F-4015-BCB9-23D49F3A75E0}" type="presParOf" srcId="{9C72BDE8-71A1-4DE6-B3EB-E04472E67EC9}" destId="{DF3CB3C9-0E7A-4B3E-B88B-A7785A662B63}" srcOrd="5" destOrd="0" presId="urn:microsoft.com/office/officeart/2005/8/layout/default"/>
    <dgm:cxn modelId="{4ECC0FFC-F5F7-4D6E-BF8D-E078ED9F9870}" type="presParOf" srcId="{9C72BDE8-71A1-4DE6-B3EB-E04472E67EC9}" destId="{4C57BA76-B803-44D0-A673-9D693FB038F5}" srcOrd="6" destOrd="0" presId="urn:microsoft.com/office/officeart/2005/8/layout/default"/>
    <dgm:cxn modelId="{58D7F374-3228-44DB-8516-7381888CF640}" type="presParOf" srcId="{9C72BDE8-71A1-4DE6-B3EB-E04472E67EC9}" destId="{E3114F9A-A23E-4647-AA77-EE63DBE2A2E0}" srcOrd="7" destOrd="0" presId="urn:microsoft.com/office/officeart/2005/8/layout/default"/>
    <dgm:cxn modelId="{E0745F15-AC00-4C54-ABA9-3ECA1F252A35}" type="presParOf" srcId="{9C72BDE8-71A1-4DE6-B3EB-E04472E67EC9}" destId="{77C7918F-C45C-45B1-9868-EFAAC841B4CC}" srcOrd="8" destOrd="0" presId="urn:microsoft.com/office/officeart/2005/8/layout/defaul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C8A904-7798-4B43-892E-4D4D4E0B9613}">
      <dsp:nvSpPr>
        <dsp:cNvPr id="0" name=""/>
        <dsp:cNvSpPr/>
      </dsp:nvSpPr>
      <dsp:spPr>
        <a:xfrm>
          <a:off x="2597509" y="568187"/>
          <a:ext cx="4702006" cy="14693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258" tIns="129540" rIns="129540" bIns="129540" numCol="1" spcCol="1270" anchor="ctr" anchorCtr="0">
          <a:noAutofit/>
        </a:bodyPr>
        <a:lstStyle/>
        <a:p>
          <a:pPr marL="0" lvl="0" indent="0" algn="l" defTabSz="1511300">
            <a:lnSpc>
              <a:spcPct val="90000"/>
            </a:lnSpc>
            <a:spcBef>
              <a:spcPct val="0"/>
            </a:spcBef>
            <a:spcAft>
              <a:spcPct val="35000"/>
            </a:spcAft>
            <a:buFont typeface="Arial" panose="020B0604020202020204" pitchFamily="34" charset="0"/>
            <a:buNone/>
          </a:pPr>
          <a:r>
            <a:rPr lang="en-US" sz="3400" kern="1200">
              <a:solidFill>
                <a:srgbClr val="322F2A"/>
              </a:solidFill>
              <a:latin typeface="Nunito"/>
            </a:rPr>
            <a:t>CHNA Catalyst</a:t>
          </a:r>
          <a:endParaRPr lang="en-US" sz="3400" kern="1200"/>
        </a:p>
      </dsp:txBody>
      <dsp:txXfrm>
        <a:off x="2597509" y="568187"/>
        <a:ext cx="4702006" cy="1469376"/>
      </dsp:txXfrm>
    </dsp:sp>
    <dsp:sp modelId="{7B95D985-348C-48A2-B094-CCCC5983D8DF}">
      <dsp:nvSpPr>
        <dsp:cNvPr id="0" name=""/>
        <dsp:cNvSpPr/>
      </dsp:nvSpPr>
      <dsp:spPr>
        <a:xfrm>
          <a:off x="2401592" y="355944"/>
          <a:ext cx="1028563" cy="154284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5CB9F4-9403-4292-910A-639EC752D6BD}">
      <dsp:nvSpPr>
        <dsp:cNvPr id="0" name=""/>
        <dsp:cNvSpPr/>
      </dsp:nvSpPr>
      <dsp:spPr>
        <a:xfrm>
          <a:off x="2597509" y="2417970"/>
          <a:ext cx="4702006" cy="14693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258"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solidFill>
                <a:srgbClr val="322F2A"/>
              </a:solidFill>
              <a:latin typeface="Nunito"/>
            </a:rPr>
            <a:t>Facilitation from Westerly Hospital </a:t>
          </a:r>
          <a:endParaRPr lang="en-US" sz="3400" kern="1200"/>
        </a:p>
      </dsp:txBody>
      <dsp:txXfrm>
        <a:off x="2597509" y="2417970"/>
        <a:ext cx="4702006" cy="1469376"/>
      </dsp:txXfrm>
    </dsp:sp>
    <dsp:sp modelId="{A3751C92-56C6-417E-BFCD-3B9A1AF14FA0}">
      <dsp:nvSpPr>
        <dsp:cNvPr id="0" name=""/>
        <dsp:cNvSpPr/>
      </dsp:nvSpPr>
      <dsp:spPr>
        <a:xfrm>
          <a:off x="2401592" y="2205726"/>
          <a:ext cx="1028563" cy="154284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A47A12-3E89-402F-AC94-3FE7A04DDD55}">
      <dsp:nvSpPr>
        <dsp:cNvPr id="0" name=""/>
        <dsp:cNvSpPr/>
      </dsp:nvSpPr>
      <dsp:spPr>
        <a:xfrm>
          <a:off x="2597509" y="4267752"/>
          <a:ext cx="4702006" cy="14693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258"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solidFill>
                <a:srgbClr val="322F2A"/>
              </a:solidFill>
              <a:latin typeface="Nunito"/>
            </a:rPr>
            <a:t>Joined AARP Network in 2021</a:t>
          </a:r>
        </a:p>
      </dsp:txBody>
      <dsp:txXfrm>
        <a:off x="2597509" y="4267752"/>
        <a:ext cx="4702006" cy="1469376"/>
      </dsp:txXfrm>
    </dsp:sp>
    <dsp:sp modelId="{F6A42796-D0B8-47E2-B66D-2399688E36F3}">
      <dsp:nvSpPr>
        <dsp:cNvPr id="0" name=""/>
        <dsp:cNvSpPr/>
      </dsp:nvSpPr>
      <dsp:spPr>
        <a:xfrm>
          <a:off x="2401592" y="4055509"/>
          <a:ext cx="1028563" cy="154284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1C1271-F79D-426D-8CD1-2C7B8AF8F5B4}">
      <dsp:nvSpPr>
        <dsp:cNvPr id="0" name=""/>
        <dsp:cNvSpPr/>
      </dsp:nvSpPr>
      <dsp:spPr>
        <a:xfrm>
          <a:off x="2597509" y="6117534"/>
          <a:ext cx="4702006" cy="14693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258"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solidFill>
                <a:srgbClr val="322F2A"/>
              </a:solidFill>
              <a:latin typeface="Nunito"/>
            </a:rPr>
            <a:t>Action Plan accepted in 2024 </a:t>
          </a:r>
          <a:endParaRPr lang="en-US" sz="3400" kern="1200">
            <a:solidFill>
              <a:srgbClr val="322F2A"/>
            </a:solidFill>
            <a:latin typeface="Nunito"/>
            <a:sym typeface="Nunito"/>
          </a:endParaRPr>
        </a:p>
      </dsp:txBody>
      <dsp:txXfrm>
        <a:off x="2597509" y="6117534"/>
        <a:ext cx="4702006" cy="1469376"/>
      </dsp:txXfrm>
    </dsp:sp>
    <dsp:sp modelId="{9A375FDF-7BB2-41AF-96DB-5A19601E85E9}">
      <dsp:nvSpPr>
        <dsp:cNvPr id="0" name=""/>
        <dsp:cNvSpPr/>
      </dsp:nvSpPr>
      <dsp:spPr>
        <a:xfrm>
          <a:off x="2401592" y="5905291"/>
          <a:ext cx="1028563" cy="154284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9B332-177B-4027-A463-F8436006C90A}">
      <dsp:nvSpPr>
        <dsp:cNvPr id="0" name=""/>
        <dsp:cNvSpPr/>
      </dsp:nvSpPr>
      <dsp:spPr>
        <a:xfrm>
          <a:off x="-5628590" y="-861642"/>
          <a:ext cx="6701436" cy="6701436"/>
        </a:xfrm>
        <a:prstGeom prst="blockArc">
          <a:avLst>
            <a:gd name="adj1" fmla="val 18900000"/>
            <a:gd name="adj2" fmla="val 2700000"/>
            <a:gd name="adj3" fmla="val 322"/>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6B7CBE-8316-4E08-9590-6D07EFC2A597}">
      <dsp:nvSpPr>
        <dsp:cNvPr id="0" name=""/>
        <dsp:cNvSpPr/>
      </dsp:nvSpPr>
      <dsp:spPr>
        <a:xfrm>
          <a:off x="561605" y="382720"/>
          <a:ext cx="4626570" cy="7658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788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bg1"/>
              </a:solidFill>
            </a:rPr>
            <a:t>Health </a:t>
          </a:r>
          <a:r>
            <a:rPr lang="en-US" sz="2300" b="1" kern="1200" dirty="0">
              <a:solidFill>
                <a:schemeClr val="bg1"/>
              </a:solidFill>
              <a:latin typeface="Calibri"/>
            </a:rPr>
            <a:t>Impact</a:t>
          </a:r>
          <a:r>
            <a:rPr lang="en-US" sz="2300" b="1" kern="1200" dirty="0">
              <a:solidFill>
                <a:schemeClr val="bg1"/>
              </a:solidFill>
            </a:rPr>
            <a:t> Collaborative </a:t>
          </a:r>
        </a:p>
      </dsp:txBody>
      <dsp:txXfrm>
        <a:off x="561605" y="382720"/>
        <a:ext cx="4626570" cy="765838"/>
      </dsp:txXfrm>
    </dsp:sp>
    <dsp:sp modelId="{6AABDD4F-BA10-46C0-847F-A766C8390766}">
      <dsp:nvSpPr>
        <dsp:cNvPr id="0" name=""/>
        <dsp:cNvSpPr/>
      </dsp:nvSpPr>
      <dsp:spPr>
        <a:xfrm>
          <a:off x="82955" y="286990"/>
          <a:ext cx="957298" cy="95729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A3C3D3-1091-4191-96C1-299FA9ABBF77}">
      <dsp:nvSpPr>
        <dsp:cNvPr id="0" name=""/>
        <dsp:cNvSpPr/>
      </dsp:nvSpPr>
      <dsp:spPr>
        <a:xfrm>
          <a:off x="1000678" y="1531677"/>
          <a:ext cx="4187497" cy="7658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788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bg1"/>
              </a:solidFill>
              <a:latin typeface="Nunito"/>
            </a:rPr>
            <a:t>Housing</a:t>
          </a:r>
          <a:endParaRPr lang="en-US" sz="2300" b="1" kern="1200" dirty="0">
            <a:solidFill>
              <a:schemeClr val="bg1"/>
            </a:solidFill>
          </a:endParaRPr>
        </a:p>
      </dsp:txBody>
      <dsp:txXfrm>
        <a:off x="1000678" y="1531677"/>
        <a:ext cx="4187497" cy="765838"/>
      </dsp:txXfrm>
    </dsp:sp>
    <dsp:sp modelId="{3404432A-427A-419D-9DBE-A669665C39E2}">
      <dsp:nvSpPr>
        <dsp:cNvPr id="0" name=""/>
        <dsp:cNvSpPr/>
      </dsp:nvSpPr>
      <dsp:spPr>
        <a:xfrm>
          <a:off x="522028" y="1435947"/>
          <a:ext cx="957298" cy="95729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BB2147-ADD6-446B-A975-C73227877BC5}">
      <dsp:nvSpPr>
        <dsp:cNvPr id="0" name=""/>
        <dsp:cNvSpPr/>
      </dsp:nvSpPr>
      <dsp:spPr>
        <a:xfrm>
          <a:off x="1000678" y="2680635"/>
          <a:ext cx="4187497" cy="7658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788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bg1"/>
              </a:solidFill>
              <a:latin typeface="Nunito"/>
            </a:rPr>
            <a:t>Transportation</a:t>
          </a:r>
          <a:r>
            <a:rPr lang="en-US" sz="2300" kern="1200" dirty="0">
              <a:solidFill>
                <a:srgbClr val="322F2A"/>
              </a:solidFill>
              <a:latin typeface="Nunito"/>
            </a:rPr>
            <a:t> </a:t>
          </a:r>
          <a:endParaRPr lang="en-US" sz="2300" kern="1200" dirty="0"/>
        </a:p>
      </dsp:txBody>
      <dsp:txXfrm>
        <a:off x="1000678" y="2680635"/>
        <a:ext cx="4187497" cy="765838"/>
      </dsp:txXfrm>
    </dsp:sp>
    <dsp:sp modelId="{22CE0976-D8DD-410E-B7F1-481DECED0483}">
      <dsp:nvSpPr>
        <dsp:cNvPr id="0" name=""/>
        <dsp:cNvSpPr/>
      </dsp:nvSpPr>
      <dsp:spPr>
        <a:xfrm>
          <a:off x="522028" y="2584905"/>
          <a:ext cx="957298" cy="95729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B61046-9424-4C3E-8941-010D4EE97AD7}">
      <dsp:nvSpPr>
        <dsp:cNvPr id="0" name=""/>
        <dsp:cNvSpPr/>
      </dsp:nvSpPr>
      <dsp:spPr>
        <a:xfrm>
          <a:off x="561605" y="3829592"/>
          <a:ext cx="4626570" cy="7658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788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b="1" kern="1200" dirty="0"/>
            <a:t>Communication and Information</a:t>
          </a:r>
        </a:p>
      </dsp:txBody>
      <dsp:txXfrm>
        <a:off x="561605" y="3829592"/>
        <a:ext cx="4626570" cy="765838"/>
      </dsp:txXfrm>
    </dsp:sp>
    <dsp:sp modelId="{6ACBA365-2727-4F31-9224-EAB23A78170D}">
      <dsp:nvSpPr>
        <dsp:cNvPr id="0" name=""/>
        <dsp:cNvSpPr/>
      </dsp:nvSpPr>
      <dsp:spPr>
        <a:xfrm>
          <a:off x="82955" y="3733862"/>
          <a:ext cx="957298" cy="95729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89B1A-2B98-4F28-9B3E-A6782F3605B2}">
      <dsp:nvSpPr>
        <dsp:cNvPr id="0" name=""/>
        <dsp:cNvSpPr/>
      </dsp:nvSpPr>
      <dsp:spPr>
        <a:xfrm>
          <a:off x="0" y="2563794"/>
          <a:ext cx="7099857" cy="579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577EBB-1EEA-47A0-B246-E408BE2E6D6D}">
      <dsp:nvSpPr>
        <dsp:cNvPr id="0" name=""/>
        <dsp:cNvSpPr/>
      </dsp:nvSpPr>
      <dsp:spPr>
        <a:xfrm>
          <a:off x="354992" y="2224314"/>
          <a:ext cx="4969899" cy="6789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850" tIns="0" rIns="187850" bIns="0" numCol="1" spcCol="1270" anchor="ctr" anchorCtr="0">
          <a:noAutofit/>
        </a:bodyPr>
        <a:lstStyle/>
        <a:p>
          <a:pPr marL="0" lvl="0" indent="0" algn="l" defTabSz="1022350">
            <a:lnSpc>
              <a:spcPct val="90000"/>
            </a:lnSpc>
            <a:spcBef>
              <a:spcPct val="0"/>
            </a:spcBef>
            <a:spcAft>
              <a:spcPct val="35000"/>
            </a:spcAft>
            <a:buNone/>
          </a:pPr>
          <a:r>
            <a:rPr lang="en-US" sz="2300" kern="1200"/>
            <a:t>Quarterly rotation for workgroups</a:t>
          </a:r>
        </a:p>
      </dsp:txBody>
      <dsp:txXfrm>
        <a:off x="388136" y="2257458"/>
        <a:ext cx="4903611" cy="612672"/>
      </dsp:txXfrm>
    </dsp:sp>
    <dsp:sp modelId="{69BBF743-F7B9-488C-A5BC-16250D1A8262}">
      <dsp:nvSpPr>
        <dsp:cNvPr id="0" name=""/>
        <dsp:cNvSpPr/>
      </dsp:nvSpPr>
      <dsp:spPr>
        <a:xfrm>
          <a:off x="0" y="3607074"/>
          <a:ext cx="7099857" cy="5796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E3FF15-D761-4217-8F9E-5215944905AA}">
      <dsp:nvSpPr>
        <dsp:cNvPr id="0" name=""/>
        <dsp:cNvSpPr/>
      </dsp:nvSpPr>
      <dsp:spPr>
        <a:xfrm>
          <a:off x="354992" y="3267594"/>
          <a:ext cx="4969899" cy="6789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850" tIns="0" rIns="187850" bIns="0" numCol="1" spcCol="1270" anchor="ctr" anchorCtr="0">
          <a:noAutofit/>
        </a:bodyPr>
        <a:lstStyle/>
        <a:p>
          <a:pPr marL="0" lvl="0" indent="0" algn="l" defTabSz="1022350">
            <a:lnSpc>
              <a:spcPct val="90000"/>
            </a:lnSpc>
            <a:spcBef>
              <a:spcPct val="0"/>
            </a:spcBef>
            <a:spcAft>
              <a:spcPct val="35000"/>
            </a:spcAft>
            <a:buNone/>
          </a:pPr>
          <a:r>
            <a:rPr lang="en-US" sz="2300" kern="1200"/>
            <a:t>Chairs make the agenda</a:t>
          </a:r>
        </a:p>
      </dsp:txBody>
      <dsp:txXfrm>
        <a:off x="388136" y="3300738"/>
        <a:ext cx="4903611" cy="612672"/>
      </dsp:txXfrm>
    </dsp:sp>
    <dsp:sp modelId="{CEE2980A-EF76-49C3-93CF-AF423511697A}">
      <dsp:nvSpPr>
        <dsp:cNvPr id="0" name=""/>
        <dsp:cNvSpPr/>
      </dsp:nvSpPr>
      <dsp:spPr>
        <a:xfrm>
          <a:off x="0" y="4650354"/>
          <a:ext cx="7099857" cy="5796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5EA53C-6079-44EE-9D17-EFCAC6B7960B}">
      <dsp:nvSpPr>
        <dsp:cNvPr id="0" name=""/>
        <dsp:cNvSpPr/>
      </dsp:nvSpPr>
      <dsp:spPr>
        <a:xfrm>
          <a:off x="354992" y="4310874"/>
          <a:ext cx="4969899" cy="67896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850" tIns="0" rIns="187850" bIns="0" numCol="1" spcCol="1270" anchor="ctr" anchorCtr="0">
          <a:noAutofit/>
        </a:bodyPr>
        <a:lstStyle/>
        <a:p>
          <a:pPr marL="0" lvl="0" indent="0" algn="l" defTabSz="1022350">
            <a:lnSpc>
              <a:spcPct val="90000"/>
            </a:lnSpc>
            <a:spcBef>
              <a:spcPct val="0"/>
            </a:spcBef>
            <a:spcAft>
              <a:spcPct val="35000"/>
            </a:spcAft>
            <a:buNone/>
          </a:pPr>
          <a:r>
            <a:rPr lang="en-US" sz="2300" kern="1200"/>
            <a:t>AARP Approved plan guides the work</a:t>
          </a:r>
        </a:p>
      </dsp:txBody>
      <dsp:txXfrm>
        <a:off x="388136" y="4344018"/>
        <a:ext cx="4903611" cy="6126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DBB4F-9277-400F-BAD3-4AC0945D2D04}">
      <dsp:nvSpPr>
        <dsp:cNvPr id="0" name=""/>
        <dsp:cNvSpPr/>
      </dsp:nvSpPr>
      <dsp:spPr>
        <a:xfrm>
          <a:off x="0" y="44409"/>
          <a:ext cx="6224697" cy="917280"/>
        </a:xfrm>
        <a:prstGeom prst="roundRect">
          <a:avLst/>
        </a:prstGeom>
        <a:solidFill>
          <a:srgbClr val="4F81BD">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solidFill>
                <a:prstClr val="white"/>
              </a:solidFill>
              <a:latin typeface="Nunito"/>
              <a:ea typeface="+mn-ea"/>
              <a:cs typeface="+mn-cs"/>
            </a:rPr>
            <a:t>Age-Friendly Rhode Island</a:t>
          </a:r>
        </a:p>
      </dsp:txBody>
      <dsp:txXfrm>
        <a:off x="44778" y="89187"/>
        <a:ext cx="6135141" cy="827724"/>
      </dsp:txXfrm>
    </dsp:sp>
    <dsp:sp modelId="{CEFB93EB-4674-4D7B-9B8A-C7662B591765}">
      <dsp:nvSpPr>
        <dsp:cNvPr id="0" name=""/>
        <dsp:cNvSpPr/>
      </dsp:nvSpPr>
      <dsp:spPr>
        <a:xfrm>
          <a:off x="0" y="1102809"/>
          <a:ext cx="6224697" cy="917280"/>
        </a:xfrm>
        <a:prstGeom prst="roundRect">
          <a:avLst/>
        </a:prstGeom>
        <a:solidFill>
          <a:srgbClr val="4F81BD">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solidFill>
                <a:prstClr val="white"/>
              </a:solidFill>
              <a:latin typeface="Nunito"/>
              <a:ea typeface="+mn-ea"/>
              <a:cs typeface="+mn-cs"/>
            </a:rPr>
            <a:t>Wood River Health</a:t>
          </a:r>
        </a:p>
      </dsp:txBody>
      <dsp:txXfrm>
        <a:off x="44778" y="1147587"/>
        <a:ext cx="6135141" cy="827724"/>
      </dsp:txXfrm>
    </dsp:sp>
    <dsp:sp modelId="{8A81E5C9-EFE8-4E94-BDBF-85961F070274}">
      <dsp:nvSpPr>
        <dsp:cNvPr id="0" name=""/>
        <dsp:cNvSpPr/>
      </dsp:nvSpPr>
      <dsp:spPr>
        <a:xfrm>
          <a:off x="0" y="2161209"/>
          <a:ext cx="6224697" cy="917280"/>
        </a:xfrm>
        <a:prstGeom prst="roundRect">
          <a:avLst/>
        </a:prstGeom>
        <a:solidFill>
          <a:srgbClr val="4F81BD">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solidFill>
                <a:prstClr val="white"/>
              </a:solidFill>
              <a:latin typeface="Nunito"/>
              <a:ea typeface="+mn-ea"/>
              <a:cs typeface="+mn-cs"/>
            </a:rPr>
            <a:t>Town</a:t>
          </a:r>
          <a:r>
            <a:rPr lang="en-US" sz="2700" kern="1200">
              <a:solidFill>
                <a:srgbClr val="322F2A"/>
              </a:solidFill>
              <a:latin typeface="Nunito"/>
            </a:rPr>
            <a:t> </a:t>
          </a:r>
          <a:r>
            <a:rPr lang="en-US" sz="2500" b="1" kern="1200">
              <a:solidFill>
                <a:prstClr val="white"/>
              </a:solidFill>
              <a:latin typeface="Nunito"/>
              <a:ea typeface="+mn-ea"/>
              <a:cs typeface="+mn-cs"/>
            </a:rPr>
            <a:t>of Westerly </a:t>
          </a:r>
        </a:p>
      </dsp:txBody>
      <dsp:txXfrm>
        <a:off x="44778" y="2205987"/>
        <a:ext cx="6135141" cy="827724"/>
      </dsp:txXfrm>
    </dsp:sp>
    <dsp:sp modelId="{890605E5-C8C3-4084-A5F0-2B05C309B1E4}">
      <dsp:nvSpPr>
        <dsp:cNvPr id="0" name=""/>
        <dsp:cNvSpPr/>
      </dsp:nvSpPr>
      <dsp:spPr>
        <a:xfrm>
          <a:off x="0" y="3219609"/>
          <a:ext cx="6224697" cy="917280"/>
        </a:xfrm>
        <a:prstGeom prst="roundRect">
          <a:avLst/>
        </a:prstGeom>
        <a:solidFill>
          <a:srgbClr val="4F81BD">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solidFill>
                <a:prstClr val="white"/>
              </a:solidFill>
              <a:latin typeface="Nunito"/>
              <a:ea typeface="+mn-ea"/>
              <a:cs typeface="+mn-cs"/>
            </a:rPr>
            <a:t>St. Vincent de Paul Society</a:t>
          </a:r>
        </a:p>
      </dsp:txBody>
      <dsp:txXfrm>
        <a:off x="44778" y="3264387"/>
        <a:ext cx="6135141" cy="827724"/>
      </dsp:txXfrm>
    </dsp:sp>
    <dsp:sp modelId="{AB7C1067-5522-415B-82F3-802F09495D1C}">
      <dsp:nvSpPr>
        <dsp:cNvPr id="0" name=""/>
        <dsp:cNvSpPr/>
      </dsp:nvSpPr>
      <dsp:spPr>
        <a:xfrm>
          <a:off x="0" y="4278009"/>
          <a:ext cx="6224697" cy="917280"/>
        </a:xfrm>
        <a:prstGeom prst="roundRect">
          <a:avLst/>
        </a:prstGeom>
        <a:solidFill>
          <a:srgbClr val="4F81BD">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solidFill>
                <a:prstClr val="white"/>
              </a:solidFill>
              <a:latin typeface="Nunito"/>
              <a:ea typeface="+mn-ea"/>
              <a:cs typeface="+mn-cs"/>
            </a:rPr>
            <a:t>Yale New Heaven Health </a:t>
          </a:r>
        </a:p>
      </dsp:txBody>
      <dsp:txXfrm>
        <a:off x="44778" y="4322787"/>
        <a:ext cx="6135141" cy="827724"/>
      </dsp:txXfrm>
    </dsp:sp>
    <dsp:sp modelId="{F09D85A0-6C9A-4E8F-8B54-EBF900D33431}">
      <dsp:nvSpPr>
        <dsp:cNvPr id="0" name=""/>
        <dsp:cNvSpPr/>
      </dsp:nvSpPr>
      <dsp:spPr>
        <a:xfrm>
          <a:off x="0" y="5336409"/>
          <a:ext cx="6224697" cy="917280"/>
        </a:xfrm>
        <a:prstGeom prst="roundRect">
          <a:avLst/>
        </a:prstGeom>
        <a:solidFill>
          <a:srgbClr val="4F81BD">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solidFill>
                <a:prstClr val="white"/>
              </a:solidFill>
              <a:latin typeface="Nunito"/>
              <a:ea typeface="+mn-ea"/>
              <a:cs typeface="+mn-cs"/>
            </a:rPr>
            <a:t>Rhode Island Public Transit Authority</a:t>
          </a:r>
        </a:p>
      </dsp:txBody>
      <dsp:txXfrm>
        <a:off x="44778" y="5381187"/>
        <a:ext cx="6135141" cy="827724"/>
      </dsp:txXfrm>
    </dsp:sp>
    <dsp:sp modelId="{8644C2F7-8ED5-4B26-BB30-B5CE58D56CB2}">
      <dsp:nvSpPr>
        <dsp:cNvPr id="0" name=""/>
        <dsp:cNvSpPr/>
      </dsp:nvSpPr>
      <dsp:spPr>
        <a:xfrm>
          <a:off x="0" y="6394808"/>
          <a:ext cx="6224697" cy="917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solidFill>
                <a:prstClr val="white"/>
              </a:solidFill>
              <a:latin typeface="Nunito"/>
              <a:ea typeface="+mn-ea"/>
              <a:cs typeface="+mn-cs"/>
            </a:rPr>
            <a:t>Frank Olean Center</a:t>
          </a:r>
        </a:p>
      </dsp:txBody>
      <dsp:txXfrm>
        <a:off x="44778" y="6439586"/>
        <a:ext cx="6135141" cy="8277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26E4F-E39C-405F-961B-B6E978CEFEC6}">
      <dsp:nvSpPr>
        <dsp:cNvPr id="0" name=""/>
        <dsp:cNvSpPr/>
      </dsp:nvSpPr>
      <dsp:spPr>
        <a:xfrm>
          <a:off x="0" y="44409"/>
          <a:ext cx="5994814" cy="917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solidFill>
                <a:schemeClr val="bg1"/>
              </a:solidFill>
              <a:latin typeface="Nunito"/>
            </a:rPr>
            <a:t>Westerly Village</a:t>
          </a:r>
          <a:endParaRPr lang="en-US" sz="2500" b="1" kern="1200">
            <a:solidFill>
              <a:schemeClr val="bg1"/>
            </a:solidFill>
          </a:endParaRPr>
        </a:p>
      </dsp:txBody>
      <dsp:txXfrm>
        <a:off x="44778" y="89187"/>
        <a:ext cx="5905258" cy="827724"/>
      </dsp:txXfrm>
    </dsp:sp>
    <dsp:sp modelId="{5B1E1583-2196-42A8-9E7E-021169F2EE40}">
      <dsp:nvSpPr>
        <dsp:cNvPr id="0" name=""/>
        <dsp:cNvSpPr/>
      </dsp:nvSpPr>
      <dsp:spPr>
        <a:xfrm>
          <a:off x="0" y="1102809"/>
          <a:ext cx="5994814" cy="917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solidFill>
                <a:schemeClr val="bg1"/>
              </a:solidFill>
              <a:latin typeface="Nunito"/>
            </a:rPr>
            <a:t>AARP Rhode Island</a:t>
          </a:r>
        </a:p>
      </dsp:txBody>
      <dsp:txXfrm>
        <a:off x="44778" y="1147587"/>
        <a:ext cx="5905258" cy="827724"/>
      </dsp:txXfrm>
    </dsp:sp>
    <dsp:sp modelId="{E827EB10-D449-48CF-8A69-79D5829D7EA3}">
      <dsp:nvSpPr>
        <dsp:cNvPr id="0" name=""/>
        <dsp:cNvSpPr/>
      </dsp:nvSpPr>
      <dsp:spPr>
        <a:xfrm>
          <a:off x="0" y="2161209"/>
          <a:ext cx="5994814" cy="917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solidFill>
                <a:schemeClr val="bg1"/>
              </a:solidFill>
              <a:latin typeface="Nunito"/>
            </a:rPr>
            <a:t>Westerly Library &amp; Wilcox Park</a:t>
          </a:r>
        </a:p>
      </dsp:txBody>
      <dsp:txXfrm>
        <a:off x="44778" y="2205987"/>
        <a:ext cx="5905258" cy="827724"/>
      </dsp:txXfrm>
    </dsp:sp>
    <dsp:sp modelId="{DF704AA9-13EA-4D76-94F9-BE5AD03A657B}">
      <dsp:nvSpPr>
        <dsp:cNvPr id="0" name=""/>
        <dsp:cNvSpPr/>
      </dsp:nvSpPr>
      <dsp:spPr>
        <a:xfrm>
          <a:off x="0" y="3219609"/>
          <a:ext cx="5994814" cy="917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solidFill>
                <a:schemeClr val="bg1"/>
              </a:solidFill>
              <a:latin typeface="Nunito"/>
            </a:rPr>
            <a:t>Alzheimer's Association </a:t>
          </a:r>
        </a:p>
      </dsp:txBody>
      <dsp:txXfrm>
        <a:off x="44778" y="3264387"/>
        <a:ext cx="5905258" cy="827724"/>
      </dsp:txXfrm>
    </dsp:sp>
    <dsp:sp modelId="{CCE5C33F-B0C2-41B6-82E4-885761FDFA38}">
      <dsp:nvSpPr>
        <dsp:cNvPr id="0" name=""/>
        <dsp:cNvSpPr/>
      </dsp:nvSpPr>
      <dsp:spPr>
        <a:xfrm>
          <a:off x="0" y="4278009"/>
          <a:ext cx="5994814" cy="917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solidFill>
                <a:schemeClr val="bg1"/>
              </a:solidFill>
              <a:latin typeface="Nunito"/>
            </a:rPr>
            <a:t>Jonnycake Center of Westerly</a:t>
          </a:r>
        </a:p>
      </dsp:txBody>
      <dsp:txXfrm>
        <a:off x="44778" y="4322787"/>
        <a:ext cx="5905258" cy="827724"/>
      </dsp:txXfrm>
    </dsp:sp>
    <dsp:sp modelId="{EBC34FD0-ABC5-4854-B5A1-6F5134F2F21C}">
      <dsp:nvSpPr>
        <dsp:cNvPr id="0" name=""/>
        <dsp:cNvSpPr/>
      </dsp:nvSpPr>
      <dsp:spPr>
        <a:xfrm>
          <a:off x="0" y="5336409"/>
          <a:ext cx="5994814" cy="917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solidFill>
                <a:schemeClr val="bg1"/>
              </a:solidFill>
              <a:latin typeface="Nunito"/>
            </a:rPr>
            <a:t>Westerly Police</a:t>
          </a:r>
        </a:p>
      </dsp:txBody>
      <dsp:txXfrm>
        <a:off x="44778" y="5381187"/>
        <a:ext cx="5905258" cy="827724"/>
      </dsp:txXfrm>
    </dsp:sp>
    <dsp:sp modelId="{9FACBED6-B079-486A-955D-837810A552DA}">
      <dsp:nvSpPr>
        <dsp:cNvPr id="0" name=""/>
        <dsp:cNvSpPr/>
      </dsp:nvSpPr>
      <dsp:spPr>
        <a:xfrm>
          <a:off x="0" y="6394808"/>
          <a:ext cx="5994814" cy="917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solidFill>
                <a:schemeClr val="bg1"/>
              </a:solidFill>
              <a:latin typeface="Nunito"/>
            </a:rPr>
            <a:t>Healthy Bodies Healthy Minds</a:t>
          </a:r>
        </a:p>
      </dsp:txBody>
      <dsp:txXfrm>
        <a:off x="44778" y="6439586"/>
        <a:ext cx="5905258" cy="8277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996FA-EC50-47A5-9A98-9AC9AB1ED641}">
      <dsp:nvSpPr>
        <dsp:cNvPr id="0" name=""/>
        <dsp:cNvSpPr/>
      </dsp:nvSpPr>
      <dsp:spPr>
        <a:xfrm>
          <a:off x="8294349" y="2560322"/>
          <a:ext cx="1804479" cy="806479"/>
        </a:xfrm>
        <a:custGeom>
          <a:avLst/>
          <a:gdLst/>
          <a:ahLst/>
          <a:cxnLst/>
          <a:rect l="0" t="0" r="0" b="0"/>
          <a:pathLst>
            <a:path>
              <a:moveTo>
                <a:pt x="0" y="0"/>
              </a:moveTo>
              <a:lnTo>
                <a:pt x="0" y="806479"/>
              </a:lnTo>
              <a:lnTo>
                <a:pt x="1804479" y="8064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19A609-AFEC-40AA-958A-19316672E207}">
      <dsp:nvSpPr>
        <dsp:cNvPr id="0" name=""/>
        <dsp:cNvSpPr/>
      </dsp:nvSpPr>
      <dsp:spPr>
        <a:xfrm>
          <a:off x="6765052" y="1189293"/>
          <a:ext cx="2251305" cy="222700"/>
        </a:xfrm>
        <a:custGeom>
          <a:avLst/>
          <a:gdLst/>
          <a:ahLst/>
          <a:cxnLst/>
          <a:rect l="0" t="0" r="0" b="0"/>
          <a:pathLst>
            <a:path>
              <a:moveTo>
                <a:pt x="0" y="0"/>
              </a:moveTo>
              <a:lnTo>
                <a:pt x="0" y="108940"/>
              </a:lnTo>
              <a:lnTo>
                <a:pt x="2251305" y="108940"/>
              </a:lnTo>
              <a:lnTo>
                <a:pt x="2251305" y="2227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A8E4BB-6BD9-4018-B6A3-73EA51A219F3}">
      <dsp:nvSpPr>
        <dsp:cNvPr id="0" name=""/>
        <dsp:cNvSpPr/>
      </dsp:nvSpPr>
      <dsp:spPr>
        <a:xfrm>
          <a:off x="5677189" y="0"/>
          <a:ext cx="2175724" cy="1189293"/>
        </a:xfrm>
        <a:prstGeom prst="rect">
          <a:avLst/>
        </a:prstGeom>
        <a:solidFill>
          <a:srgbClr val="090B44"/>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n-US" sz="3000" b="1" kern="1200">
              <a:solidFill>
                <a:prstClr val="white"/>
              </a:solidFill>
              <a:latin typeface="Nunito"/>
              <a:ea typeface="+mn-ea"/>
              <a:cs typeface="+mn-cs"/>
            </a:rPr>
            <a:t>Goal</a:t>
          </a:r>
        </a:p>
      </dsp:txBody>
      <dsp:txXfrm>
        <a:off x="5677189" y="0"/>
        <a:ext cx="2175724" cy="1189293"/>
      </dsp:txXfrm>
    </dsp:sp>
    <dsp:sp modelId="{1EBCCA6A-0F34-4A45-84F3-A7AC4F220C26}">
      <dsp:nvSpPr>
        <dsp:cNvPr id="0" name=""/>
        <dsp:cNvSpPr/>
      </dsp:nvSpPr>
      <dsp:spPr>
        <a:xfrm>
          <a:off x="8113848" y="1411993"/>
          <a:ext cx="1805018" cy="1148328"/>
        </a:xfrm>
        <a:prstGeom prst="rect">
          <a:avLst/>
        </a:prstGeom>
        <a:solidFill>
          <a:srgbClr val="090B4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b="1" kern="1200">
              <a:solidFill>
                <a:schemeClr val="bg1"/>
              </a:solidFill>
              <a:latin typeface="Nunito"/>
            </a:rPr>
            <a:t>Strategy</a:t>
          </a:r>
          <a:endParaRPr lang="en-US" sz="3000" b="1" kern="1200">
            <a:solidFill>
              <a:schemeClr val="bg1"/>
            </a:solidFill>
          </a:endParaRPr>
        </a:p>
      </dsp:txBody>
      <dsp:txXfrm>
        <a:off x="8113848" y="1411993"/>
        <a:ext cx="1805018" cy="1148328"/>
      </dsp:txXfrm>
    </dsp:sp>
    <dsp:sp modelId="{CB37B09E-C9A3-4E61-9854-4CE0B4ADF9AD}">
      <dsp:nvSpPr>
        <dsp:cNvPr id="0" name=""/>
        <dsp:cNvSpPr/>
      </dsp:nvSpPr>
      <dsp:spPr>
        <a:xfrm>
          <a:off x="10098829" y="2792637"/>
          <a:ext cx="1614063" cy="1148328"/>
        </a:xfrm>
        <a:prstGeom prst="rect">
          <a:avLst/>
        </a:prstGeom>
        <a:solidFill>
          <a:srgbClr val="090B44"/>
        </a:solidFill>
        <a:ln w="25400" cap="flat" cmpd="sng" algn="ctr">
          <a:solidFill>
            <a:srgbClr val="090B4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955800">
            <a:lnSpc>
              <a:spcPct val="90000"/>
            </a:lnSpc>
            <a:spcBef>
              <a:spcPct val="0"/>
            </a:spcBef>
            <a:spcAft>
              <a:spcPct val="35000"/>
            </a:spcAft>
            <a:buNone/>
          </a:pPr>
          <a:r>
            <a:rPr lang="en-US" sz="3000" b="1" kern="1200">
              <a:solidFill>
                <a:prstClr val="white"/>
              </a:solidFill>
              <a:latin typeface="Nunito"/>
              <a:ea typeface="+mn-ea"/>
              <a:cs typeface="+mn-cs"/>
            </a:rPr>
            <a:t>Action</a:t>
          </a:r>
        </a:p>
      </dsp:txBody>
      <dsp:txXfrm>
        <a:off x="10098829" y="2792637"/>
        <a:ext cx="1614063" cy="11483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896B4-5A47-4990-9C17-76038F983C82}">
      <dsp:nvSpPr>
        <dsp:cNvPr id="0" name=""/>
        <dsp:cNvSpPr/>
      </dsp:nvSpPr>
      <dsp:spPr>
        <a:xfrm>
          <a:off x="754568" y="854"/>
          <a:ext cx="2889523" cy="173371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644650">
            <a:lnSpc>
              <a:spcPct val="90000"/>
            </a:lnSpc>
            <a:spcBef>
              <a:spcPct val="0"/>
            </a:spcBef>
            <a:spcAft>
              <a:spcPct val="35000"/>
            </a:spcAft>
            <a:buNone/>
          </a:pPr>
          <a:r>
            <a:rPr lang="en-US" sz="3700" b="1" kern="1200">
              <a:latin typeface="Nunito"/>
              <a:ea typeface="+mn-ea"/>
              <a:cs typeface="+mn-cs"/>
            </a:rPr>
            <a:t>Outcomes</a:t>
          </a:r>
          <a:endParaRPr lang="en-US" sz="3700" kern="1200"/>
        </a:p>
      </dsp:txBody>
      <dsp:txXfrm>
        <a:off x="754568" y="854"/>
        <a:ext cx="2889523" cy="1733713"/>
      </dsp:txXfrm>
    </dsp:sp>
    <dsp:sp modelId="{48D0CF73-AFEF-4E2D-AFFC-C0B9506E4175}">
      <dsp:nvSpPr>
        <dsp:cNvPr id="0" name=""/>
        <dsp:cNvSpPr/>
      </dsp:nvSpPr>
      <dsp:spPr>
        <a:xfrm>
          <a:off x="3933044" y="854"/>
          <a:ext cx="2889523" cy="173371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644650">
            <a:lnSpc>
              <a:spcPct val="90000"/>
            </a:lnSpc>
            <a:spcBef>
              <a:spcPct val="0"/>
            </a:spcBef>
            <a:spcAft>
              <a:spcPct val="35000"/>
            </a:spcAft>
            <a:buNone/>
          </a:pPr>
          <a:r>
            <a:rPr lang="en-US" sz="3700" b="1" kern="1200">
              <a:latin typeface="Nunito"/>
              <a:ea typeface="+mn-ea"/>
              <a:cs typeface="+mn-cs"/>
            </a:rPr>
            <a:t>Target</a:t>
          </a:r>
          <a:r>
            <a:rPr lang="en-US" sz="3700" b="1" kern="1200">
              <a:latin typeface="Nunito"/>
            </a:rPr>
            <a:t> </a:t>
          </a:r>
          <a:r>
            <a:rPr lang="en-US" sz="3700" b="1" kern="1200">
              <a:latin typeface="Nunito"/>
              <a:ea typeface="+mn-ea"/>
              <a:cs typeface="+mn-cs"/>
            </a:rPr>
            <a:t>Date</a:t>
          </a:r>
        </a:p>
      </dsp:txBody>
      <dsp:txXfrm>
        <a:off x="3933044" y="854"/>
        <a:ext cx="2889523" cy="1733713"/>
      </dsp:txXfrm>
    </dsp:sp>
    <dsp:sp modelId="{89AEC5DB-5898-46C5-86E6-4970D3086A5F}">
      <dsp:nvSpPr>
        <dsp:cNvPr id="0" name=""/>
        <dsp:cNvSpPr/>
      </dsp:nvSpPr>
      <dsp:spPr>
        <a:xfrm>
          <a:off x="754568" y="2023521"/>
          <a:ext cx="2889523" cy="1733713"/>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644650">
            <a:lnSpc>
              <a:spcPct val="90000"/>
            </a:lnSpc>
            <a:spcBef>
              <a:spcPct val="0"/>
            </a:spcBef>
            <a:spcAft>
              <a:spcPct val="35000"/>
            </a:spcAft>
            <a:buNone/>
          </a:pPr>
          <a:r>
            <a:rPr lang="en-US" sz="3700" b="1" kern="1200">
              <a:latin typeface="Nunito"/>
            </a:rPr>
            <a:t>Lead </a:t>
          </a:r>
          <a:r>
            <a:rPr lang="en-US" sz="3700" b="1" kern="1200">
              <a:latin typeface="Nunito"/>
              <a:ea typeface="+mn-ea"/>
              <a:cs typeface="+mn-cs"/>
            </a:rPr>
            <a:t>Organization</a:t>
          </a:r>
        </a:p>
      </dsp:txBody>
      <dsp:txXfrm>
        <a:off x="754568" y="2023521"/>
        <a:ext cx="2889523" cy="1733713"/>
      </dsp:txXfrm>
    </dsp:sp>
    <dsp:sp modelId="{4C57BA76-B803-44D0-A673-9D693FB038F5}">
      <dsp:nvSpPr>
        <dsp:cNvPr id="0" name=""/>
        <dsp:cNvSpPr/>
      </dsp:nvSpPr>
      <dsp:spPr>
        <a:xfrm>
          <a:off x="3933044" y="2023521"/>
          <a:ext cx="2889523" cy="173371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644650">
            <a:lnSpc>
              <a:spcPct val="90000"/>
            </a:lnSpc>
            <a:spcBef>
              <a:spcPct val="0"/>
            </a:spcBef>
            <a:spcAft>
              <a:spcPct val="35000"/>
            </a:spcAft>
            <a:buNone/>
          </a:pPr>
          <a:r>
            <a:rPr lang="en-US" sz="3700" b="1" kern="1200">
              <a:latin typeface="Nunito"/>
              <a:ea typeface="+mn-ea"/>
              <a:cs typeface="+mn-cs"/>
            </a:rPr>
            <a:t>Resources</a:t>
          </a:r>
          <a:r>
            <a:rPr lang="en-US" sz="3700" kern="1200">
              <a:latin typeface="Nunito"/>
            </a:rPr>
            <a:t> </a:t>
          </a:r>
          <a:r>
            <a:rPr lang="en-US" sz="3700" b="1" kern="1200">
              <a:latin typeface="Nunito"/>
              <a:ea typeface="+mn-ea"/>
              <a:cs typeface="+mn-cs"/>
            </a:rPr>
            <a:t>Needed</a:t>
          </a:r>
        </a:p>
      </dsp:txBody>
      <dsp:txXfrm>
        <a:off x="3933044" y="2023521"/>
        <a:ext cx="2889523" cy="1733713"/>
      </dsp:txXfrm>
    </dsp:sp>
    <dsp:sp modelId="{77C7918F-C45C-45B1-9868-EFAAC841B4CC}">
      <dsp:nvSpPr>
        <dsp:cNvPr id="0" name=""/>
        <dsp:cNvSpPr/>
      </dsp:nvSpPr>
      <dsp:spPr>
        <a:xfrm>
          <a:off x="2343806" y="4046187"/>
          <a:ext cx="2889523" cy="173371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644650">
            <a:lnSpc>
              <a:spcPct val="90000"/>
            </a:lnSpc>
            <a:spcBef>
              <a:spcPct val="0"/>
            </a:spcBef>
            <a:spcAft>
              <a:spcPct val="35000"/>
            </a:spcAft>
            <a:buNone/>
          </a:pPr>
          <a:r>
            <a:rPr lang="en-US" sz="3700" b="1" kern="1200">
              <a:latin typeface="Nunito"/>
              <a:ea typeface="+mn-ea"/>
              <a:cs typeface="+mn-cs"/>
            </a:rPr>
            <a:t>Status</a:t>
          </a:r>
        </a:p>
      </dsp:txBody>
      <dsp:txXfrm>
        <a:off x="2343806" y="4046187"/>
        <a:ext cx="2889523" cy="1733713"/>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E2C16-AC67-422E-B688-1C6B6FB45326}" type="datetimeFigureOut">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15DF3-983D-44BE-A697-0EA8D8D5A1D7}" type="slidenum">
              <a:t>‹#›</a:t>
            </a:fld>
            <a:endParaRPr lang="en-US"/>
          </a:p>
        </p:txBody>
      </p:sp>
    </p:spTree>
    <p:extLst>
      <p:ext uri="{BB962C8B-B14F-4D97-AF65-F5344CB8AC3E}">
        <p14:creationId xmlns:p14="http://schemas.microsoft.com/office/powerpoint/2010/main" val="2407969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C15DF3-983D-44BE-A697-0EA8D8D5A1D7}" type="slidenum">
              <a:rPr lang="en-US" smtClean="0"/>
              <a:t>2</a:t>
            </a:fld>
            <a:endParaRPr lang="en-US"/>
          </a:p>
        </p:txBody>
      </p:sp>
    </p:spTree>
    <p:extLst>
      <p:ext uri="{BB962C8B-B14F-4D97-AF65-F5344CB8AC3E}">
        <p14:creationId xmlns:p14="http://schemas.microsoft.com/office/powerpoint/2010/main" val="2285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a:solidFill>
                  <a:srgbClr val="322F2A"/>
                </a:solidFill>
                <a:latin typeface="Nunito"/>
              </a:rPr>
              <a:t>The 2019 Community Health Needs Assessment of Greater Westerly catalyzed the convening and commitment of community leaders.  </a:t>
            </a:r>
          </a:p>
          <a:p>
            <a:pPr marL="457200" indent="-457200">
              <a:buFont typeface="Arial" panose="020B0604020202020204" pitchFamily="34" charset="0"/>
              <a:buChar char="•"/>
            </a:pPr>
            <a:endParaRPr lang="en-US" sz="1200">
              <a:solidFill>
                <a:srgbClr val="322F2A"/>
              </a:solidFill>
              <a:latin typeface="Nunito"/>
            </a:endParaRPr>
          </a:p>
          <a:p>
            <a:pPr marL="457200" indent="-457200">
              <a:buFont typeface="Arial" panose="020B0604020202020204" pitchFamily="34" charset="0"/>
              <a:buChar char="•"/>
            </a:pPr>
            <a:r>
              <a:rPr lang="en-US" sz="1200">
                <a:solidFill>
                  <a:srgbClr val="322F2A"/>
                </a:solidFill>
                <a:latin typeface="Nunito"/>
              </a:rPr>
              <a:t>Age Friendly Westerly is made of community leaders and members, supported by Age Friendly RI and facilitated by Yale New Haven Health Office of Health Equity &amp; Community Impact (OHECI). </a:t>
            </a:r>
            <a:endParaRPr lang="en-US" sz="1200"/>
          </a:p>
          <a:p>
            <a:pPr marL="457200" indent="-457200">
              <a:buFont typeface="Arial" panose="020B0604020202020204" pitchFamily="34" charset="0"/>
              <a:buChar char="•"/>
            </a:pPr>
            <a:endParaRPr lang="en-US" sz="1200">
              <a:solidFill>
                <a:srgbClr val="322F2A"/>
              </a:solidFill>
              <a:latin typeface="Nunito"/>
            </a:endParaRPr>
          </a:p>
          <a:p>
            <a:pPr marL="457200" indent="-457200">
              <a:buFont typeface="Arial" panose="020B0604020202020204" pitchFamily="34" charset="0"/>
              <a:buChar char="•"/>
            </a:pPr>
            <a:r>
              <a:rPr lang="en-US" sz="1200">
                <a:solidFill>
                  <a:srgbClr val="322F2A"/>
                </a:solidFill>
                <a:latin typeface="Nunito"/>
              </a:rPr>
              <a:t>The Town of Westerly joined the AARP Network in 2021 and committed to a multi-year, multi- phase process to make the community a place for all ages, a community inclusive and welcoming.</a:t>
            </a:r>
          </a:p>
          <a:p>
            <a:endParaRPr lang="en-US" sz="1200">
              <a:solidFill>
                <a:srgbClr val="322F2A"/>
              </a:solidFill>
              <a:latin typeface="Nunito"/>
            </a:endParaRPr>
          </a:p>
          <a:p>
            <a:pPr marL="457200" indent="-457200">
              <a:buFont typeface="Arial" panose="020B0604020202020204" pitchFamily="34" charset="0"/>
              <a:buChar char="•"/>
            </a:pPr>
            <a:r>
              <a:rPr lang="en-US" sz="1200">
                <a:solidFill>
                  <a:srgbClr val="322F2A"/>
                </a:solidFill>
                <a:latin typeface="Nunito"/>
              </a:rPr>
              <a:t>AARP has officially accepted the Age Friendly Westerly Action Plan November 2024 for becoming more age friendly under the criteria established by AARP. </a:t>
            </a:r>
            <a:endParaRPr lang="en-US" sz="1200">
              <a:solidFill>
                <a:srgbClr val="322F2A"/>
              </a:solidFill>
              <a:latin typeface="Nunito"/>
              <a:sym typeface="Nunito"/>
            </a:endParaRPr>
          </a:p>
          <a:p>
            <a:endParaRPr lang="en-US"/>
          </a:p>
        </p:txBody>
      </p:sp>
      <p:sp>
        <p:nvSpPr>
          <p:cNvPr id="4" name="Slide Number Placeholder 3"/>
          <p:cNvSpPr>
            <a:spLocks noGrp="1"/>
          </p:cNvSpPr>
          <p:nvPr>
            <p:ph type="sldNum" sz="quarter" idx="5"/>
          </p:nvPr>
        </p:nvSpPr>
        <p:spPr/>
        <p:txBody>
          <a:bodyPr/>
          <a:lstStyle/>
          <a:p>
            <a:fld id="{4BC15DF3-983D-44BE-A697-0EA8D8D5A1D7}" type="slidenum">
              <a:rPr lang="en-US" smtClean="0"/>
              <a:t>3</a:t>
            </a:fld>
            <a:endParaRPr lang="en-US"/>
          </a:p>
        </p:txBody>
      </p:sp>
    </p:spTree>
    <p:extLst>
      <p:ext uri="{BB962C8B-B14F-4D97-AF65-F5344CB8AC3E}">
        <p14:creationId xmlns:p14="http://schemas.microsoft.com/office/powerpoint/2010/main" val="3641959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This co-chair model facilitates collaborative approach ensuring that no single organization is working alone. We have multiple sectors represented through he co chair model and supporting partners driving the action plan forward. Yale New Haven Health provides the administrative support and some of the back end work.</a:t>
            </a:r>
            <a:endParaRPr lang="en-US" dirty="0"/>
          </a:p>
        </p:txBody>
      </p:sp>
      <p:sp>
        <p:nvSpPr>
          <p:cNvPr id="4" name="Slide Number Placeholder 3"/>
          <p:cNvSpPr>
            <a:spLocks noGrp="1"/>
          </p:cNvSpPr>
          <p:nvPr>
            <p:ph type="sldNum" sz="quarter" idx="5"/>
          </p:nvPr>
        </p:nvSpPr>
        <p:spPr/>
        <p:txBody>
          <a:bodyPr/>
          <a:lstStyle/>
          <a:p>
            <a:fld id="{4BC15DF3-983D-44BE-A697-0EA8D8D5A1D7}" type="slidenum">
              <a:t>5</a:t>
            </a:fld>
            <a:endParaRPr lang="en-US"/>
          </a:p>
        </p:txBody>
      </p:sp>
    </p:spTree>
    <p:extLst>
      <p:ext uri="{BB962C8B-B14F-4D97-AF65-F5344CB8AC3E}">
        <p14:creationId xmlns:p14="http://schemas.microsoft.com/office/powerpoint/2010/main" val="131370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22F2A"/>
                </a:solidFill>
              </a:rPr>
              <a:t>There is an ongoing rotation for each work group The co-chairs drive the agendas, while Yale New Haven Health provides administrative support. This collaborative approach ensures that action steps and resources are well-coordinated across organizations.</a:t>
            </a:r>
            <a:endParaRPr lang="en-US" dirty="0"/>
          </a:p>
          <a:p>
            <a:r>
              <a:rPr lang="en-US" dirty="0">
                <a:solidFill>
                  <a:srgbClr val="322F2A"/>
                </a:solidFill>
              </a:rPr>
              <a:t> </a:t>
            </a:r>
            <a:endParaRPr lang="en-US" dirty="0"/>
          </a:p>
          <a:p>
            <a:r>
              <a:rPr lang="en-US" dirty="0">
                <a:solidFill>
                  <a:srgbClr val="322F2A"/>
                </a:solidFill>
              </a:rPr>
              <a:t>Additionally, the Health Impact Collaborative has played a crucial role in supporting the Community Health Needs Assessment. They’ve helped with focus groups, stakeholder surveys, and ensuring we gather the right information to develop the HIS and CHIP. This data then informs and strengthens the hospital implementation strategies, which overlap significantly with the Age-Friendly Westerly AARP action plan. In essence, both groups work closely together, driving overlapping initiatives and priority areas forward.</a:t>
            </a:r>
            <a:endParaRPr lang="en-US" dirty="0"/>
          </a:p>
          <a:p>
            <a:endParaRPr lang="en-US" sz="1200" dirty="0">
              <a:solidFill>
                <a:srgbClr val="322F2A"/>
              </a:solidFill>
              <a:latin typeface="Nunito"/>
            </a:endParaRPr>
          </a:p>
          <a:p>
            <a:endParaRPr lang="en-US" sz="1200">
              <a:solidFill>
                <a:srgbClr val="322F2A"/>
              </a:solidFill>
              <a:latin typeface="Nunito"/>
            </a:endParaRPr>
          </a:p>
          <a:p>
            <a:endParaRPr lang="en-US" sz="1200">
              <a:solidFill>
                <a:srgbClr val="322F2A"/>
              </a:solidFill>
              <a:latin typeface="Nunito"/>
            </a:endParaRPr>
          </a:p>
          <a:p>
            <a:endParaRPr lang="en-US" sz="1200">
              <a:solidFill>
                <a:srgbClr val="000000"/>
              </a:solidFill>
              <a:latin typeface="Calibri" panose="020F0502020204030204"/>
              <a:ea typeface="Calibri"/>
              <a:cs typeface="Calibri"/>
            </a:endParaRPr>
          </a:p>
          <a:p>
            <a:endParaRPr lang="en-US" sz="1200" dirty="0">
              <a:solidFill>
                <a:srgbClr val="322F2A"/>
              </a:solidFill>
              <a:latin typeface="Nunito"/>
            </a:endParaRPr>
          </a:p>
        </p:txBody>
      </p:sp>
      <p:sp>
        <p:nvSpPr>
          <p:cNvPr id="4" name="Slide Number Placeholder 3"/>
          <p:cNvSpPr>
            <a:spLocks noGrp="1"/>
          </p:cNvSpPr>
          <p:nvPr>
            <p:ph type="sldNum" sz="quarter" idx="5"/>
          </p:nvPr>
        </p:nvSpPr>
        <p:spPr/>
        <p:txBody>
          <a:bodyPr/>
          <a:lstStyle/>
          <a:p>
            <a:fld id="{4BC15DF3-983D-44BE-A697-0EA8D8D5A1D7}" type="slidenum">
              <a:rPr lang="en-US"/>
              <a:t>6</a:t>
            </a:fld>
            <a:endParaRPr lang="en-US"/>
          </a:p>
        </p:txBody>
      </p:sp>
    </p:spTree>
    <p:extLst>
      <p:ext uri="{BB962C8B-B14F-4D97-AF65-F5344CB8AC3E}">
        <p14:creationId xmlns:p14="http://schemas.microsoft.com/office/powerpoint/2010/main" val="2452704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C15DF3-983D-44BE-A697-0EA8D8D5A1D7}" type="slidenum">
              <a:rPr lang="en-US" smtClean="0"/>
              <a:t>7</a:t>
            </a:fld>
            <a:endParaRPr lang="en-US"/>
          </a:p>
        </p:txBody>
      </p:sp>
    </p:spTree>
    <p:extLst>
      <p:ext uri="{BB962C8B-B14F-4D97-AF65-F5344CB8AC3E}">
        <p14:creationId xmlns:p14="http://schemas.microsoft.com/office/powerpoint/2010/main" val="1840667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C15DF3-983D-44BE-A697-0EA8D8D5A1D7}" type="slidenum">
              <a:rPr lang="en-US"/>
              <a:t>8</a:t>
            </a:fld>
            <a:endParaRPr lang="en-US"/>
          </a:p>
        </p:txBody>
      </p:sp>
    </p:spTree>
    <p:extLst>
      <p:ext uri="{BB962C8B-B14F-4D97-AF65-F5344CB8AC3E}">
        <p14:creationId xmlns:p14="http://schemas.microsoft.com/office/powerpoint/2010/main" val="260716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June, we’ve been engaged in pre-development activities. Town of Westerly Office of Planning has been leading a broader housing needs assessment focused on three cost-burdened populations: seniors, families, and seasonal workers. Our role has been to leverage AFW network of community organizations to support outreach and ensure survey collection reaches as many as possible, to inform future affordable housing development in Westerly.</a:t>
            </a:r>
          </a:p>
          <a:p>
            <a:r>
              <a:rPr lang="en-US" dirty="0"/>
              <a:t>From June through September, we conducted a Senior Housing Needs Survey. One important lesson from this work was the continued need for paper surveys. While a digital option was available, many residents preferred paper copies. More than 100 completed paper copies were then uploaded into the database by our intern. That level of data entry—especially with open-ended responses—would not have been possible without that additional staffing support.</a:t>
            </a:r>
            <a:endParaRPr lang="en-US" dirty="0">
              <a:ea typeface="Calibri"/>
              <a:cs typeface="Calibri"/>
            </a:endParaRPr>
          </a:p>
          <a:p>
            <a:r>
              <a:rPr lang="en-US" dirty="0"/>
              <a:t>Since December, and currently ongoing, we’ve also been collecting data through a Family Housing Needs Survey to better understand what families are looking for in affordable housing. If you know families in Westerly or would like to help distribute the survey, there is a QR code available, and I’m also happy to share the link after the meeting.</a:t>
            </a:r>
            <a:endParaRPr lang="en-US" dirty="0">
              <a:ea typeface="Calibri"/>
              <a:cs typeface="Calibri"/>
            </a:endParaRPr>
          </a:p>
          <a:p>
            <a:endParaRPr lang="en-US" dirty="0"/>
          </a:p>
          <a:p>
            <a:r>
              <a:rPr lang="en-US" dirty="0"/>
              <a:t>Recently, the Town was awarded a $75,000 Rhode Island Housing grant to support pre-development work on town-owned land. Phase One includes environmental site assessments, land surveys, financial feasibility modeling, and economic impact analysis, among other tasks. </a:t>
            </a:r>
            <a:endParaRPr lang="en-US">
              <a:ea typeface="Calibri"/>
              <a:cs typeface="Calibri"/>
            </a:endParaRPr>
          </a:p>
          <a:p>
            <a:endParaRPr lang="en-US" dirty="0"/>
          </a:p>
          <a:p>
            <a:r>
              <a:rPr lang="en-US" dirty="0"/>
              <a:t>In addition, Healthy Bodies, Healthy Minds / Washington County Health Equity Zone are partnering with the Town on a pro-housing project. Once survey collection and pre-development work are completed—anticipated by September 2026—the goal is to present findings and final housing recommendations to the public through a resident-led engagement process co-hosted by these partners. At that stage, residents will be able to review concept designs, including site plans and renderings, and provide feedback to help shape future affordable housing development. Overall, this work reflects a strong collaborative approach, with the Town, community partners, and residents all playing a role in ensuring housing planning is informed, inclusive, and grounded in community needs.</a:t>
            </a:r>
            <a:endParaRPr lang="en-US" dirty="0">
              <a:ea typeface="Calibri"/>
              <a:cs typeface="Calibri"/>
            </a:endParaRPr>
          </a:p>
          <a:p>
            <a:endParaRPr lang="en-US" dirty="0"/>
          </a:p>
          <a:p>
            <a:r>
              <a:rPr lang="en-US" dirty="0"/>
              <a:t>The core focus of the PRO-Housing grant is building the structure, capacity, and framework for meaningful resident engagement. The project is connected to affordable housing outcomes (mainly development),</a:t>
            </a:r>
            <a:endParaRPr lang="en-US" dirty="0">
              <a:ea typeface="Calibri"/>
              <a:cs typeface="Calibri"/>
            </a:endParaRPr>
          </a:p>
          <a:p>
            <a:endParaRPr lang="en-US" dirty="0">
              <a:ea typeface="Calibri"/>
              <a:cs typeface="Calibri"/>
            </a:endParaRPr>
          </a:p>
          <a:p>
            <a:r>
              <a:rPr lang="en-US" dirty="0">
                <a:ea typeface="Calibri"/>
                <a:cs typeface="Calibri"/>
              </a:rPr>
              <a:t>HBHM Pro-Housing Project: </a:t>
            </a:r>
          </a:p>
          <a:p>
            <a:pPr marL="285750" indent="-285750">
              <a:buFont typeface="Arial"/>
              <a:buChar char="•"/>
            </a:pPr>
            <a:r>
              <a:rPr lang="en-US" dirty="0"/>
              <a:t>Serving as a member of the Housing Advisory Group to guide the project</a:t>
            </a:r>
            <a:endParaRPr lang="en-US" dirty="0">
              <a:ea typeface="Calibri" panose="020F0502020204030204"/>
              <a:cs typeface="Calibri" panose="020F0502020204030204"/>
            </a:endParaRPr>
          </a:p>
          <a:p>
            <a:pPr marL="285750" indent="-285750">
              <a:buFont typeface="Arial"/>
              <a:buChar char="•"/>
            </a:pPr>
            <a:r>
              <a:rPr lang="en-US" dirty="0"/>
              <a:t>Assisting with resident recruitment and identifying or serving as a trusted entry point and messenger</a:t>
            </a:r>
            <a:endParaRPr lang="en-US" dirty="0">
              <a:ea typeface="Calibri"/>
              <a:cs typeface="Calibri"/>
            </a:endParaRPr>
          </a:p>
          <a:p>
            <a:pPr marL="285750" indent="-285750">
              <a:buFont typeface="Arial"/>
              <a:buChar char="•"/>
            </a:pPr>
            <a:r>
              <a:rPr lang="en-US" dirty="0"/>
              <a:t>Sharing community insight, priorities, and lived-experience perspectives</a:t>
            </a:r>
            <a:endParaRPr lang="en-US" dirty="0">
              <a:ea typeface="Calibri"/>
              <a:cs typeface="Calibri"/>
            </a:endParaRPr>
          </a:p>
          <a:p>
            <a:pPr marL="285750" indent="-285750">
              <a:buFont typeface="Arial"/>
              <a:buChar char="•"/>
            </a:pPr>
            <a:r>
              <a:rPr lang="en-US" dirty="0"/>
              <a:t>Supporting sharing the word with other partner organizations to gain buy-in (see below)</a:t>
            </a:r>
            <a:endParaRPr lang="en-US" dirty="0">
              <a:ea typeface="Calibri"/>
              <a:cs typeface="Calibri"/>
            </a:endParaRPr>
          </a:p>
          <a:p>
            <a:pPr marL="285750" indent="-285750">
              <a:buFont typeface="Arial"/>
              <a:buChar char="•"/>
            </a:pPr>
            <a:r>
              <a:rPr lang="en-US" dirty="0"/>
              <a:t>Leading (or co-leading) the leadership/facilitation training for Resident Leaders</a:t>
            </a:r>
            <a:endParaRPr lang="en-US" dirty="0">
              <a:ea typeface="Calibri"/>
              <a:cs typeface="Calibri"/>
            </a:endParaRPr>
          </a:p>
          <a:p>
            <a:pPr marL="285750" indent="-285750">
              <a:buFont typeface="Arial"/>
              <a:buChar char="•"/>
            </a:pPr>
            <a:r>
              <a:rPr lang="en-US" dirty="0"/>
              <a:t>Providing space for Workgroup and other meetings</a:t>
            </a:r>
            <a:endParaRPr lang="en-US" dirty="0">
              <a:ea typeface="Calibri"/>
              <a:cs typeface="Calibri"/>
            </a:endParaRPr>
          </a:p>
          <a:p>
            <a:pPr marL="285750" indent="-285750">
              <a:buFont typeface="Arial"/>
              <a:buChar char="•"/>
            </a:pPr>
            <a:r>
              <a:rPr lang="en-US" dirty="0"/>
              <a:t>Helping host or support Neighbor Talks (outreach, space, logistics, encouragement, etc.)</a:t>
            </a:r>
            <a:endParaRPr lang="en-US" dirty="0">
              <a:ea typeface="Calibri"/>
              <a:cs typeface="Calibri"/>
            </a:endParaRPr>
          </a:p>
          <a:p>
            <a:pPr marL="285750" indent="-285750">
              <a:buFont typeface="Arial"/>
              <a:buChar char="•"/>
            </a:pPr>
            <a:r>
              <a:rPr lang="en-US" dirty="0"/>
              <a:t>Participating in and/or supporting the Spring Design Lab</a:t>
            </a:r>
            <a:endParaRPr lang="en-US" dirty="0">
              <a:ea typeface="Calibri"/>
              <a:cs typeface="Calibri"/>
            </a:endParaRPr>
          </a:p>
          <a:p>
            <a:pPr marL="285750" indent="-285750">
              <a:buFont typeface="Arial"/>
              <a:buChar char="•"/>
            </a:pPr>
            <a:r>
              <a:rPr lang="en-US" dirty="0"/>
              <a:t>Staying involved through updates as this effort takes shape</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C15DF3-983D-44BE-A697-0EA8D8D5A1D7}" type="slidenum">
              <a:rPr lang="en-US"/>
              <a:t>10</a:t>
            </a:fld>
            <a:endParaRPr lang="en-US"/>
          </a:p>
        </p:txBody>
      </p:sp>
    </p:spTree>
    <p:extLst>
      <p:ext uri="{BB962C8B-B14F-4D97-AF65-F5344CB8AC3E}">
        <p14:creationId xmlns:p14="http://schemas.microsoft.com/office/powerpoint/2010/main" val="3887434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dirty="0">
              <a:solidFill>
                <a:srgbClr val="322F2A"/>
              </a:solidFill>
              <a:latin typeface="Nunito Bold"/>
            </a:endParaRPr>
          </a:p>
          <a:p>
            <a:r>
              <a:rPr lang="en-US" dirty="0">
                <a:solidFill>
                  <a:srgbClr val="322F2A"/>
                </a:solidFill>
              </a:rPr>
              <a:t>Asset scan of local transportation resources in the community to understand what services and supports already exist.</a:t>
            </a:r>
            <a:endParaRPr lang="en-US" dirty="0">
              <a:solidFill>
                <a:srgbClr val="322F2A"/>
              </a:solidFill>
              <a:ea typeface="Calibri"/>
              <a:cs typeface="Calibri"/>
            </a:endParaRPr>
          </a:p>
          <a:p>
            <a:endParaRPr lang="en-US" dirty="0">
              <a:solidFill>
                <a:srgbClr val="322F2A"/>
              </a:solidFill>
              <a:ea typeface="Calibri"/>
              <a:cs typeface="Calibri"/>
            </a:endParaRPr>
          </a:p>
          <a:p>
            <a:r>
              <a:rPr lang="en-US" dirty="0">
                <a:solidFill>
                  <a:srgbClr val="322F2A"/>
                </a:solidFill>
              </a:rPr>
              <a:t>Completed a preliminary assessment of available infrastructure and needs to inform next steps.</a:t>
            </a:r>
            <a:endParaRPr lang="en-US" dirty="0">
              <a:solidFill>
                <a:srgbClr val="322F2A"/>
              </a:solidFill>
              <a:ea typeface="Calibri"/>
              <a:cs typeface="Calibri"/>
            </a:endParaRPr>
          </a:p>
          <a:p>
            <a:endParaRPr lang="en-US" dirty="0">
              <a:solidFill>
                <a:srgbClr val="322F2A"/>
              </a:solidFill>
              <a:ea typeface="Calibri"/>
              <a:cs typeface="Calibri"/>
            </a:endParaRPr>
          </a:p>
          <a:p>
            <a:r>
              <a:rPr lang="en-US" dirty="0">
                <a:solidFill>
                  <a:srgbClr val="322F2A"/>
                </a:solidFill>
              </a:rPr>
              <a:t>Exploring and evaluating the Looking Upwards community support model (a Rhode Island nonprofit focused on enabling participation and mobility for diverse populations) as a potential framework for future transportation planning efforts.  </a:t>
            </a:r>
            <a:endParaRPr lang="en-US" dirty="0">
              <a:ea typeface="Calibri"/>
              <a:cs typeface="Calibri"/>
            </a:endParaRPr>
          </a:p>
          <a:p>
            <a:endParaRPr lang="en-US"/>
          </a:p>
        </p:txBody>
      </p:sp>
      <p:sp>
        <p:nvSpPr>
          <p:cNvPr id="4" name="Slide Number Placeholder 3"/>
          <p:cNvSpPr>
            <a:spLocks noGrp="1"/>
          </p:cNvSpPr>
          <p:nvPr>
            <p:ph type="sldNum" sz="quarter" idx="5"/>
          </p:nvPr>
        </p:nvSpPr>
        <p:spPr/>
        <p:txBody>
          <a:bodyPr/>
          <a:lstStyle/>
          <a:p>
            <a:fld id="{4BC15DF3-983D-44BE-A697-0EA8D8D5A1D7}" type="slidenum">
              <a:rPr lang="en-US" smtClean="0"/>
              <a:t>11</a:t>
            </a:fld>
            <a:endParaRPr lang="en-US"/>
          </a:p>
        </p:txBody>
      </p:sp>
    </p:spTree>
    <p:extLst>
      <p:ext uri="{BB962C8B-B14F-4D97-AF65-F5344CB8AC3E}">
        <p14:creationId xmlns:p14="http://schemas.microsoft.com/office/powerpoint/2010/main" val="3483784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C15DF3-983D-44BE-A697-0EA8D8D5A1D7}" type="slidenum">
              <a:rPr lang="en-US" smtClean="0"/>
              <a:t>12</a:t>
            </a:fld>
            <a:endParaRPr lang="en-US"/>
          </a:p>
        </p:txBody>
      </p:sp>
    </p:spTree>
    <p:extLst>
      <p:ext uri="{BB962C8B-B14F-4D97-AF65-F5344CB8AC3E}">
        <p14:creationId xmlns:p14="http://schemas.microsoft.com/office/powerpoint/2010/main" val="2002496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esterlyri.gov/DocumentCenter/View/14388/Age-Friendly-Westerly-Plan-2025"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png"/><Relationship Id="rId7" Type="http://schemas.openxmlformats.org/officeDocument/2006/relationships/diagramData" Target="../diagrams/data1.xml"/><Relationship Id="rId12"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11" Type="http://schemas.microsoft.com/office/2007/relationships/diagramDrawing" Target="../diagrams/drawing1.xml"/><Relationship Id="rId5" Type="http://schemas.openxmlformats.org/officeDocument/2006/relationships/image" Target="../media/image6.jpeg"/><Relationship Id="rId10" Type="http://schemas.openxmlformats.org/officeDocument/2006/relationships/diagramColors" Target="../diagrams/colors1.xml"/><Relationship Id="rId4" Type="http://schemas.openxmlformats.org/officeDocument/2006/relationships/image" Target="../media/image5.svg"/><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4.pn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5.sv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QuickStyle" Target="../diagrams/quickStyle3.xml"/><Relationship Id="rId3" Type="http://schemas.openxmlformats.org/officeDocument/2006/relationships/image" Target="../media/image4.png"/><Relationship Id="rId7" Type="http://schemas.openxmlformats.org/officeDocument/2006/relationships/diagramQuickStyle" Target="../diagrams/quickStyle2.xml"/><Relationship Id="rId12" Type="http://schemas.openxmlformats.org/officeDocument/2006/relationships/diagramLayout" Target="../diagrams/layout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Layout" Target="../diagrams/layout2.xml"/><Relationship Id="rId11" Type="http://schemas.openxmlformats.org/officeDocument/2006/relationships/diagramData" Target="../diagrams/data3.xml"/><Relationship Id="rId5" Type="http://schemas.openxmlformats.org/officeDocument/2006/relationships/diagramData" Target="../diagrams/data2.xml"/><Relationship Id="rId15" Type="http://schemas.microsoft.com/office/2007/relationships/diagramDrawing" Target="../diagrams/drawing3.xml"/><Relationship Id="rId10" Type="http://schemas.openxmlformats.org/officeDocument/2006/relationships/image" Target="../media/image1.png"/><Relationship Id="rId4" Type="http://schemas.openxmlformats.org/officeDocument/2006/relationships/image" Target="../media/image5.svg"/><Relationship Id="rId9" Type="http://schemas.microsoft.com/office/2007/relationships/diagramDrawing" Target="../diagrams/drawing2.xml"/><Relationship Id="rId14" Type="http://schemas.openxmlformats.org/officeDocument/2006/relationships/diagramColors" Target="../diagrams/colors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Colors" Target="../diagrams/colors5.xml"/><Relationship Id="rId3" Type="http://schemas.openxmlformats.org/officeDocument/2006/relationships/image" Target="../media/image4.png"/><Relationship Id="rId7" Type="http://schemas.openxmlformats.org/officeDocument/2006/relationships/diagramQuickStyle" Target="../diagrams/quickStyle4.xml"/><Relationship Id="rId12" Type="http://schemas.openxmlformats.org/officeDocument/2006/relationships/diagramQuickStyle" Target="../diagrams/quickStyle5.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4.xml"/><Relationship Id="rId11" Type="http://schemas.openxmlformats.org/officeDocument/2006/relationships/diagramLayout" Target="../diagrams/layout5.xml"/><Relationship Id="rId5" Type="http://schemas.openxmlformats.org/officeDocument/2006/relationships/diagramData" Target="../diagrams/data4.xml"/><Relationship Id="rId15" Type="http://schemas.openxmlformats.org/officeDocument/2006/relationships/image" Target="../media/image1.png"/><Relationship Id="rId10" Type="http://schemas.openxmlformats.org/officeDocument/2006/relationships/diagramData" Target="../diagrams/data5.xml"/><Relationship Id="rId4" Type="http://schemas.openxmlformats.org/officeDocument/2006/relationships/image" Target="../media/image5.svg"/><Relationship Id="rId9" Type="http://schemas.microsoft.com/office/2007/relationships/diagramDrawing" Target="../diagrams/drawing4.xml"/><Relationship Id="rId14" Type="http://schemas.microsoft.com/office/2007/relationships/diagramDrawing" Target="../diagrams/drawing5.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diagramQuickStyle" Target="../diagrams/quickStyle7.xml"/><Relationship Id="rId3" Type="http://schemas.openxmlformats.org/officeDocument/2006/relationships/image" Target="../media/image4.png"/><Relationship Id="rId7" Type="http://schemas.openxmlformats.org/officeDocument/2006/relationships/diagramQuickStyle" Target="../diagrams/quickStyle6.xml"/><Relationship Id="rId12" Type="http://schemas.openxmlformats.org/officeDocument/2006/relationships/diagramLayout" Target="../diagrams/layout7.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Layout" Target="../diagrams/layout6.xml"/><Relationship Id="rId11" Type="http://schemas.openxmlformats.org/officeDocument/2006/relationships/diagramData" Target="../diagrams/data7.xml"/><Relationship Id="rId5" Type="http://schemas.openxmlformats.org/officeDocument/2006/relationships/diagramData" Target="../diagrams/data6.xml"/><Relationship Id="rId15" Type="http://schemas.microsoft.com/office/2007/relationships/diagramDrawing" Target="../diagrams/drawing7.xml"/><Relationship Id="rId10" Type="http://schemas.openxmlformats.org/officeDocument/2006/relationships/image" Target="../media/image1.png"/><Relationship Id="rId4" Type="http://schemas.openxmlformats.org/officeDocument/2006/relationships/image" Target="../media/image25.svg"/><Relationship Id="rId9" Type="http://schemas.microsoft.com/office/2007/relationships/diagramDrawing" Target="../diagrams/drawing6.xml"/><Relationship Id="rId14" Type="http://schemas.openxmlformats.org/officeDocument/2006/relationships/diagramColors" Target="../diagrams/colors7.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28700" cy="10287000"/>
            <a:chOff x="0" y="0"/>
            <a:chExt cx="270933" cy="2709333"/>
          </a:xfrm>
        </p:grpSpPr>
        <p:sp>
          <p:nvSpPr>
            <p:cNvPr id="3" name="Freeform 3"/>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FFE46A"/>
            </a:solidFill>
          </p:spPr>
          <p:txBody>
            <a:bodyPr/>
            <a:lstStyle/>
            <a:p>
              <a:endParaRPr lang="en-US"/>
            </a:p>
          </p:txBody>
        </p:sp>
        <p:sp>
          <p:nvSpPr>
            <p:cNvPr id="4" name="TextBox 4"/>
            <p:cNvSpPr txBox="1"/>
            <p:nvPr/>
          </p:nvSpPr>
          <p:spPr>
            <a:xfrm>
              <a:off x="0" y="-47625"/>
              <a:ext cx="270933" cy="2756958"/>
            </a:xfrm>
            <a:prstGeom prst="rect">
              <a:avLst/>
            </a:prstGeom>
          </p:spPr>
          <p:txBody>
            <a:bodyPr lIns="50800" tIns="50800" rIns="50800" bIns="50800" rtlCol="0" anchor="ctr"/>
            <a:lstStyle/>
            <a:p>
              <a:pPr algn="ctr">
                <a:lnSpc>
                  <a:spcPts val="3012"/>
                </a:lnSpc>
              </a:pPr>
              <a:endParaRPr/>
            </a:p>
          </p:txBody>
        </p:sp>
      </p:grpSp>
      <p:sp>
        <p:nvSpPr>
          <p:cNvPr id="5" name="Freeform 5"/>
          <p:cNvSpPr/>
          <p:nvPr/>
        </p:nvSpPr>
        <p:spPr>
          <a:xfrm>
            <a:off x="12771416" y="0"/>
            <a:ext cx="5386613" cy="5697150"/>
          </a:xfrm>
          <a:custGeom>
            <a:avLst/>
            <a:gdLst/>
            <a:ahLst/>
            <a:cxnLst/>
            <a:rect l="l" t="t" r="r" b="b"/>
            <a:pathLst>
              <a:path w="5386613" h="5697150">
                <a:moveTo>
                  <a:pt x="0" y="0"/>
                </a:moveTo>
                <a:lnTo>
                  <a:pt x="5386613" y="0"/>
                </a:lnTo>
                <a:lnTo>
                  <a:pt x="5386613" y="5697150"/>
                </a:lnTo>
                <a:lnTo>
                  <a:pt x="0" y="569715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751814" y="4003956"/>
            <a:ext cx="10450548" cy="1483464"/>
          </a:xfrm>
          <a:prstGeom prst="rect">
            <a:avLst/>
          </a:prstGeom>
        </p:spPr>
        <p:txBody>
          <a:bodyPr lIns="0" tIns="0" rIns="0" bIns="0" rtlCol="0" anchor="t">
            <a:spAutoFit/>
          </a:bodyPr>
          <a:lstStyle/>
          <a:p>
            <a:pPr marL="0" lvl="0" indent="0" algn="l">
              <a:lnSpc>
                <a:spcPts val="11338"/>
              </a:lnSpc>
            </a:pPr>
            <a:r>
              <a:rPr lang="en-US" sz="10308">
                <a:solidFill>
                  <a:srgbClr val="322F2A"/>
                </a:solidFill>
                <a:latin typeface="Oswald"/>
                <a:ea typeface="Oswald"/>
                <a:cs typeface="Oswald"/>
                <a:sym typeface="Oswald"/>
              </a:rPr>
              <a:t>Age Friendly Westerly</a:t>
            </a:r>
          </a:p>
        </p:txBody>
      </p:sp>
      <p:sp>
        <p:nvSpPr>
          <p:cNvPr id="7" name="TextBox 7"/>
          <p:cNvSpPr txBox="1"/>
          <p:nvPr/>
        </p:nvSpPr>
        <p:spPr>
          <a:xfrm>
            <a:off x="1751814" y="5924430"/>
            <a:ext cx="16338234" cy="3182281"/>
          </a:xfrm>
          <a:prstGeom prst="rect">
            <a:avLst/>
          </a:prstGeom>
        </p:spPr>
        <p:txBody>
          <a:bodyPr wrap="square" lIns="0" tIns="0" rIns="0" bIns="0" rtlCol="0" anchor="t">
            <a:spAutoFit/>
          </a:bodyPr>
          <a:lstStyle/>
          <a:p>
            <a:pPr>
              <a:lnSpc>
                <a:spcPts val="5039"/>
              </a:lnSpc>
            </a:pPr>
            <a:r>
              <a:rPr lang="en-US" sz="2400" b="1">
                <a:solidFill>
                  <a:srgbClr val="322F2A"/>
                </a:solidFill>
                <a:latin typeface="Nunito"/>
                <a:ea typeface="Nunito"/>
                <a:cs typeface="Nunito"/>
                <a:sym typeface="Nunito"/>
              </a:rPr>
              <a:t>Lindsey Greene-Upshaw</a:t>
            </a:r>
            <a:endParaRPr lang="en-US" sz="2400" b="1">
              <a:ea typeface="Calibri"/>
              <a:cs typeface="Calibri"/>
            </a:endParaRPr>
          </a:p>
          <a:p>
            <a:pPr>
              <a:lnSpc>
                <a:spcPts val="5039"/>
              </a:lnSpc>
            </a:pPr>
            <a:r>
              <a:rPr lang="en-US" sz="2400">
                <a:solidFill>
                  <a:srgbClr val="322F2A"/>
                </a:solidFill>
                <a:latin typeface="Nunito"/>
                <a:ea typeface="Nunito"/>
                <a:cs typeface="Nunito"/>
                <a:sym typeface="Nunito"/>
              </a:rPr>
              <a:t>Regional Lead Westerly Hospital, Yale New Haven Health</a:t>
            </a:r>
            <a:endParaRPr lang="en-US" sz="2400">
              <a:solidFill>
                <a:srgbClr val="000000"/>
              </a:solidFill>
              <a:latin typeface="Calibri"/>
              <a:ea typeface="Calibri"/>
              <a:cs typeface="Calibri"/>
            </a:endParaRPr>
          </a:p>
          <a:p>
            <a:pPr>
              <a:lnSpc>
                <a:spcPts val="5039"/>
              </a:lnSpc>
            </a:pPr>
            <a:r>
              <a:rPr lang="en-US" sz="2400" b="1">
                <a:solidFill>
                  <a:srgbClr val="322F2A"/>
                </a:solidFill>
                <a:latin typeface="Nunito"/>
                <a:ea typeface="Nunito"/>
                <a:cs typeface="Nunito"/>
                <a:sym typeface="Nunito"/>
              </a:rPr>
              <a:t>Melissa Sigua</a:t>
            </a:r>
            <a:endParaRPr lang="en-US" sz="2400" b="1">
              <a:solidFill>
                <a:srgbClr val="322F2A"/>
              </a:solidFill>
              <a:latin typeface="Nunito"/>
              <a:ea typeface="Calibri"/>
              <a:cs typeface="Calibri"/>
            </a:endParaRPr>
          </a:p>
          <a:p>
            <a:pPr>
              <a:lnSpc>
                <a:spcPts val="5039"/>
              </a:lnSpc>
            </a:pPr>
            <a:r>
              <a:rPr lang="en-US" sz="2400">
                <a:solidFill>
                  <a:srgbClr val="322F2A"/>
                </a:solidFill>
                <a:latin typeface="Nunito"/>
                <a:ea typeface="Nunito"/>
                <a:cs typeface="Nunito"/>
              </a:rPr>
              <a:t>Community Health Project Coordinator, Westerly Hospital, Yale New Haven</a:t>
            </a:r>
            <a:r>
              <a:rPr lang="en-US" sz="3550">
                <a:solidFill>
                  <a:srgbClr val="322F2A"/>
                </a:solidFill>
                <a:latin typeface="Nunito"/>
                <a:ea typeface="Nunito"/>
                <a:cs typeface="Nunito"/>
              </a:rPr>
              <a:t> </a:t>
            </a:r>
            <a:r>
              <a:rPr lang="en-US" sz="2400">
                <a:solidFill>
                  <a:srgbClr val="322F2A"/>
                </a:solidFill>
                <a:latin typeface="Nunito"/>
                <a:ea typeface="Nunito"/>
                <a:cs typeface="Nunito"/>
              </a:rPr>
              <a:t>Health</a:t>
            </a:r>
          </a:p>
          <a:p>
            <a:pPr>
              <a:lnSpc>
                <a:spcPts val="5039"/>
              </a:lnSpc>
            </a:pPr>
            <a:endParaRPr lang="en-US" sz="3550">
              <a:solidFill>
                <a:srgbClr val="322F2A"/>
              </a:solidFill>
              <a:latin typeface="Nunito"/>
              <a:ea typeface="Nunito"/>
              <a:cs typeface="Nunito"/>
            </a:endParaRPr>
          </a:p>
        </p:txBody>
      </p:sp>
      <p:sp>
        <p:nvSpPr>
          <p:cNvPr id="8" name="TextBox 8"/>
          <p:cNvSpPr txBox="1"/>
          <p:nvPr/>
        </p:nvSpPr>
        <p:spPr>
          <a:xfrm>
            <a:off x="1751814" y="8710930"/>
            <a:ext cx="14744962" cy="613410"/>
          </a:xfrm>
          <a:prstGeom prst="rect">
            <a:avLst/>
          </a:prstGeom>
        </p:spPr>
        <p:txBody>
          <a:bodyPr lIns="0" tIns="0" rIns="0" bIns="0" rtlCol="0" anchor="t">
            <a:spAutoFit/>
          </a:bodyPr>
          <a:lstStyle/>
          <a:p>
            <a:pPr marL="0" lvl="0" indent="0" algn="l">
              <a:lnSpc>
                <a:spcPts val="5040"/>
              </a:lnSpc>
              <a:spcBef>
                <a:spcPct val="0"/>
              </a:spcBef>
            </a:pPr>
            <a:r>
              <a:rPr lang="en-US" sz="3600">
                <a:solidFill>
                  <a:srgbClr val="322F2A"/>
                </a:solidFill>
                <a:latin typeface="Nunito"/>
                <a:ea typeface="Nunito"/>
                <a:cs typeface="Nunito"/>
                <a:sym typeface="Nunito"/>
              </a:rPr>
              <a:t>January 22,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B17614AE-EA87-A49F-D082-C2F02E9F08C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7697D42-A707-3EA6-1055-C800B417D9ED}"/>
              </a:ext>
            </a:extLst>
          </p:cNvPr>
          <p:cNvGrpSpPr/>
          <p:nvPr/>
        </p:nvGrpSpPr>
        <p:grpSpPr>
          <a:xfrm>
            <a:off x="1067792" y="2796590"/>
            <a:ext cx="688666" cy="569359"/>
            <a:chOff x="0" y="0"/>
            <a:chExt cx="181377" cy="349474"/>
          </a:xfrm>
        </p:grpSpPr>
        <p:sp>
          <p:nvSpPr>
            <p:cNvPr id="3" name="Freeform 3">
              <a:extLst>
                <a:ext uri="{FF2B5EF4-FFF2-40B4-BE49-F238E27FC236}">
                  <a16:creationId xmlns:a16="http://schemas.microsoft.com/office/drawing/2014/main" id="{FD384078-56DE-C416-7303-099EC38A6914}"/>
                </a:ext>
              </a:extLst>
            </p:cNvPr>
            <p:cNvSpPr/>
            <p:nvPr/>
          </p:nvSpPr>
          <p:spPr>
            <a:xfrm>
              <a:off x="0" y="0"/>
              <a:ext cx="181377" cy="349474"/>
            </a:xfrm>
            <a:custGeom>
              <a:avLst/>
              <a:gdLst/>
              <a:ahLst/>
              <a:cxnLst/>
              <a:rect l="l" t="t" r="r" b="b"/>
              <a:pathLst>
                <a:path w="181377" h="349474">
                  <a:moveTo>
                    <a:pt x="0" y="0"/>
                  </a:moveTo>
                  <a:lnTo>
                    <a:pt x="181377" y="0"/>
                  </a:lnTo>
                  <a:lnTo>
                    <a:pt x="181377" y="349474"/>
                  </a:lnTo>
                  <a:lnTo>
                    <a:pt x="0" y="349474"/>
                  </a:lnTo>
                  <a:close/>
                </a:path>
              </a:pathLst>
            </a:custGeom>
            <a:solidFill>
              <a:srgbClr val="FFE46A"/>
            </a:solidFill>
          </p:spPr>
          <p:txBody>
            <a:bodyPr/>
            <a:lstStyle/>
            <a:p>
              <a:endParaRPr lang="en-US"/>
            </a:p>
          </p:txBody>
        </p:sp>
        <p:sp>
          <p:nvSpPr>
            <p:cNvPr id="4" name="TextBox 4">
              <a:extLst>
                <a:ext uri="{FF2B5EF4-FFF2-40B4-BE49-F238E27FC236}">
                  <a16:creationId xmlns:a16="http://schemas.microsoft.com/office/drawing/2014/main" id="{1D75069B-C52C-6944-D490-8A6F077FC89E}"/>
                </a:ext>
              </a:extLst>
            </p:cNvPr>
            <p:cNvSpPr txBox="1"/>
            <p:nvPr/>
          </p:nvSpPr>
          <p:spPr>
            <a:xfrm>
              <a:off x="0" y="-47625"/>
              <a:ext cx="181377" cy="397099"/>
            </a:xfrm>
            <a:prstGeom prst="rect">
              <a:avLst/>
            </a:prstGeom>
          </p:spPr>
          <p:txBody>
            <a:bodyPr lIns="50800" tIns="50800" rIns="50800" bIns="50800" rtlCol="0" anchor="ctr"/>
            <a:lstStyle/>
            <a:p>
              <a:pPr algn="ctr">
                <a:lnSpc>
                  <a:spcPts val="3012"/>
                </a:lnSpc>
              </a:pPr>
              <a:endParaRPr/>
            </a:p>
          </p:txBody>
        </p:sp>
      </p:grpSp>
      <p:grpSp>
        <p:nvGrpSpPr>
          <p:cNvPr id="5" name="Group 5">
            <a:extLst>
              <a:ext uri="{FF2B5EF4-FFF2-40B4-BE49-F238E27FC236}">
                <a16:creationId xmlns:a16="http://schemas.microsoft.com/office/drawing/2014/main" id="{A5DF70BB-00A1-1C52-8550-468DCC385DF1}"/>
              </a:ext>
            </a:extLst>
          </p:cNvPr>
          <p:cNvGrpSpPr/>
          <p:nvPr/>
        </p:nvGrpSpPr>
        <p:grpSpPr>
          <a:xfrm>
            <a:off x="1052753" y="4488737"/>
            <a:ext cx="703705" cy="654763"/>
            <a:chOff x="0" y="-47625"/>
            <a:chExt cx="181377" cy="398453"/>
          </a:xfrm>
        </p:grpSpPr>
        <p:sp>
          <p:nvSpPr>
            <p:cNvPr id="6" name="Freeform 6">
              <a:extLst>
                <a:ext uri="{FF2B5EF4-FFF2-40B4-BE49-F238E27FC236}">
                  <a16:creationId xmlns:a16="http://schemas.microsoft.com/office/drawing/2014/main" id="{199AA61C-4AD4-F0CA-41A0-2111E65E2029}"/>
                </a:ext>
              </a:extLst>
            </p:cNvPr>
            <p:cNvSpPr/>
            <p:nvPr/>
          </p:nvSpPr>
          <p:spPr>
            <a:xfrm>
              <a:off x="0" y="0"/>
              <a:ext cx="181377" cy="350828"/>
            </a:xfrm>
            <a:custGeom>
              <a:avLst/>
              <a:gdLst/>
              <a:ahLst/>
              <a:cxnLst/>
              <a:rect l="l" t="t" r="r" b="b"/>
              <a:pathLst>
                <a:path w="181377" h="350828">
                  <a:moveTo>
                    <a:pt x="0" y="0"/>
                  </a:moveTo>
                  <a:lnTo>
                    <a:pt x="181377" y="0"/>
                  </a:lnTo>
                  <a:lnTo>
                    <a:pt x="181377" y="350828"/>
                  </a:lnTo>
                  <a:lnTo>
                    <a:pt x="0" y="350828"/>
                  </a:lnTo>
                  <a:close/>
                </a:path>
              </a:pathLst>
            </a:custGeom>
            <a:solidFill>
              <a:srgbClr val="FFE46A"/>
            </a:solidFill>
          </p:spPr>
          <p:txBody>
            <a:bodyPr/>
            <a:lstStyle/>
            <a:p>
              <a:endParaRPr lang="en-US"/>
            </a:p>
          </p:txBody>
        </p:sp>
        <p:sp>
          <p:nvSpPr>
            <p:cNvPr id="7" name="TextBox 7">
              <a:extLst>
                <a:ext uri="{FF2B5EF4-FFF2-40B4-BE49-F238E27FC236}">
                  <a16:creationId xmlns:a16="http://schemas.microsoft.com/office/drawing/2014/main" id="{770B0DAC-B767-EF50-75A5-348F6FABE1EE}"/>
                </a:ext>
              </a:extLst>
            </p:cNvPr>
            <p:cNvSpPr txBox="1"/>
            <p:nvPr/>
          </p:nvSpPr>
          <p:spPr>
            <a:xfrm>
              <a:off x="0" y="-47625"/>
              <a:ext cx="181377" cy="398453"/>
            </a:xfrm>
            <a:prstGeom prst="rect">
              <a:avLst/>
            </a:prstGeom>
          </p:spPr>
          <p:txBody>
            <a:bodyPr lIns="50800" tIns="50800" rIns="50800" bIns="50800" rtlCol="0" anchor="ctr"/>
            <a:lstStyle/>
            <a:p>
              <a:pPr algn="ctr">
                <a:lnSpc>
                  <a:spcPts val="3012"/>
                </a:lnSpc>
              </a:pPr>
              <a:endParaRPr/>
            </a:p>
          </p:txBody>
        </p:sp>
      </p:grpSp>
      <p:grpSp>
        <p:nvGrpSpPr>
          <p:cNvPr id="8" name="Group 8">
            <a:extLst>
              <a:ext uri="{FF2B5EF4-FFF2-40B4-BE49-F238E27FC236}">
                <a16:creationId xmlns:a16="http://schemas.microsoft.com/office/drawing/2014/main" id="{77DF7905-C43A-3CB1-ABA7-EB3CD6279FE1}"/>
              </a:ext>
            </a:extLst>
          </p:cNvPr>
          <p:cNvGrpSpPr/>
          <p:nvPr/>
        </p:nvGrpSpPr>
        <p:grpSpPr>
          <a:xfrm>
            <a:off x="1069477" y="6085416"/>
            <a:ext cx="688666" cy="624718"/>
            <a:chOff x="0" y="-47625"/>
            <a:chExt cx="181377" cy="533920"/>
          </a:xfrm>
        </p:grpSpPr>
        <p:sp>
          <p:nvSpPr>
            <p:cNvPr id="9" name="Freeform 9">
              <a:extLst>
                <a:ext uri="{FF2B5EF4-FFF2-40B4-BE49-F238E27FC236}">
                  <a16:creationId xmlns:a16="http://schemas.microsoft.com/office/drawing/2014/main" id="{2A0BF287-DC8A-4214-926C-C022A6F17FFC}"/>
                </a:ext>
              </a:extLst>
            </p:cNvPr>
            <p:cNvSpPr/>
            <p:nvPr/>
          </p:nvSpPr>
          <p:spPr>
            <a:xfrm>
              <a:off x="0" y="0"/>
              <a:ext cx="181377" cy="486295"/>
            </a:xfrm>
            <a:custGeom>
              <a:avLst/>
              <a:gdLst/>
              <a:ahLst/>
              <a:cxnLst/>
              <a:rect l="l" t="t" r="r" b="b"/>
              <a:pathLst>
                <a:path w="181377" h="486295">
                  <a:moveTo>
                    <a:pt x="0" y="0"/>
                  </a:moveTo>
                  <a:lnTo>
                    <a:pt x="181377" y="0"/>
                  </a:lnTo>
                  <a:lnTo>
                    <a:pt x="181377" y="486295"/>
                  </a:lnTo>
                  <a:lnTo>
                    <a:pt x="0" y="486295"/>
                  </a:lnTo>
                  <a:close/>
                </a:path>
              </a:pathLst>
            </a:custGeom>
            <a:solidFill>
              <a:srgbClr val="FFE46A"/>
            </a:solidFill>
          </p:spPr>
          <p:txBody>
            <a:bodyPr/>
            <a:lstStyle/>
            <a:p>
              <a:endParaRPr lang="en-US"/>
            </a:p>
          </p:txBody>
        </p:sp>
        <p:sp>
          <p:nvSpPr>
            <p:cNvPr id="10" name="TextBox 10">
              <a:extLst>
                <a:ext uri="{FF2B5EF4-FFF2-40B4-BE49-F238E27FC236}">
                  <a16:creationId xmlns:a16="http://schemas.microsoft.com/office/drawing/2014/main" id="{F4C691F9-4AA7-76E3-5203-AC317153B495}"/>
                </a:ext>
              </a:extLst>
            </p:cNvPr>
            <p:cNvSpPr txBox="1"/>
            <p:nvPr/>
          </p:nvSpPr>
          <p:spPr>
            <a:xfrm>
              <a:off x="0" y="-47625"/>
              <a:ext cx="181377" cy="533920"/>
            </a:xfrm>
            <a:prstGeom prst="rect">
              <a:avLst/>
            </a:prstGeom>
          </p:spPr>
          <p:txBody>
            <a:bodyPr lIns="50800" tIns="50800" rIns="50800" bIns="50800" rtlCol="0" anchor="ctr"/>
            <a:lstStyle/>
            <a:p>
              <a:pPr algn="ctr">
                <a:lnSpc>
                  <a:spcPts val="3012"/>
                </a:lnSpc>
              </a:pPr>
              <a:endParaRPr/>
            </a:p>
          </p:txBody>
        </p:sp>
      </p:grpSp>
      <p:grpSp>
        <p:nvGrpSpPr>
          <p:cNvPr id="11" name="Group 11">
            <a:extLst>
              <a:ext uri="{FF2B5EF4-FFF2-40B4-BE49-F238E27FC236}">
                <a16:creationId xmlns:a16="http://schemas.microsoft.com/office/drawing/2014/main" id="{DE4AEC98-1B79-0E04-80A2-771039F21348}"/>
              </a:ext>
            </a:extLst>
          </p:cNvPr>
          <p:cNvGrpSpPr/>
          <p:nvPr/>
        </p:nvGrpSpPr>
        <p:grpSpPr>
          <a:xfrm>
            <a:off x="15201900" y="0"/>
            <a:ext cx="3086100" cy="10287000"/>
            <a:chOff x="0" y="0"/>
            <a:chExt cx="812800" cy="2709333"/>
          </a:xfrm>
        </p:grpSpPr>
        <p:sp>
          <p:nvSpPr>
            <p:cNvPr id="12" name="Freeform 12">
              <a:extLst>
                <a:ext uri="{FF2B5EF4-FFF2-40B4-BE49-F238E27FC236}">
                  <a16:creationId xmlns:a16="http://schemas.microsoft.com/office/drawing/2014/main" id="{F5B9FB95-E578-F20C-66ED-65E1A5D5ACA2}"/>
                </a:ext>
              </a:extLst>
            </p:cNvPr>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002F6C"/>
            </a:solidFill>
          </p:spPr>
          <p:txBody>
            <a:bodyPr/>
            <a:lstStyle/>
            <a:p>
              <a:endParaRPr lang="en-US"/>
            </a:p>
          </p:txBody>
        </p:sp>
        <p:sp>
          <p:nvSpPr>
            <p:cNvPr id="13" name="TextBox 13">
              <a:extLst>
                <a:ext uri="{FF2B5EF4-FFF2-40B4-BE49-F238E27FC236}">
                  <a16:creationId xmlns:a16="http://schemas.microsoft.com/office/drawing/2014/main" id="{DE4ECC6D-73EC-8B74-EC14-FC503B11A157}"/>
                </a:ext>
              </a:extLst>
            </p:cNvPr>
            <p:cNvSpPr txBox="1"/>
            <p:nvPr/>
          </p:nvSpPr>
          <p:spPr>
            <a:xfrm>
              <a:off x="0" y="-47625"/>
              <a:ext cx="812800" cy="2756958"/>
            </a:xfrm>
            <a:prstGeom prst="rect">
              <a:avLst/>
            </a:prstGeom>
          </p:spPr>
          <p:txBody>
            <a:bodyPr lIns="50800" tIns="50800" rIns="50800" bIns="50800" rtlCol="0" anchor="ctr"/>
            <a:lstStyle/>
            <a:p>
              <a:pPr algn="ctr">
                <a:lnSpc>
                  <a:spcPts val="3012"/>
                </a:lnSpc>
              </a:pPr>
              <a:endParaRPr/>
            </a:p>
          </p:txBody>
        </p:sp>
      </p:grpSp>
      <p:sp>
        <p:nvSpPr>
          <p:cNvPr id="16" name="TextBox 16">
            <a:extLst>
              <a:ext uri="{FF2B5EF4-FFF2-40B4-BE49-F238E27FC236}">
                <a16:creationId xmlns:a16="http://schemas.microsoft.com/office/drawing/2014/main" id="{F30FF81F-6036-2B74-51F7-FDD27E67AC8D}"/>
              </a:ext>
            </a:extLst>
          </p:cNvPr>
          <p:cNvSpPr txBox="1"/>
          <p:nvPr/>
        </p:nvSpPr>
        <p:spPr>
          <a:xfrm>
            <a:off x="1008228" y="844713"/>
            <a:ext cx="10904237" cy="1177290"/>
          </a:xfrm>
          <a:prstGeom prst="rect">
            <a:avLst/>
          </a:prstGeom>
        </p:spPr>
        <p:txBody>
          <a:bodyPr lIns="0" tIns="0" rIns="0" bIns="0" rtlCol="0" anchor="t">
            <a:spAutoFit/>
          </a:bodyPr>
          <a:lstStyle/>
          <a:p>
            <a:pPr marL="0" lvl="0" indent="0" algn="l">
              <a:lnSpc>
                <a:spcPts val="9660"/>
              </a:lnSpc>
              <a:spcBef>
                <a:spcPct val="0"/>
              </a:spcBef>
            </a:pPr>
            <a:r>
              <a:rPr lang="en-US" sz="6900">
                <a:solidFill>
                  <a:srgbClr val="322F2A"/>
                </a:solidFill>
                <a:latin typeface="Oswald"/>
                <a:ea typeface="Oswald"/>
                <a:cs typeface="Oswald"/>
                <a:sym typeface="Oswald"/>
              </a:rPr>
              <a:t>Housing</a:t>
            </a:r>
          </a:p>
        </p:txBody>
      </p:sp>
      <p:sp>
        <p:nvSpPr>
          <p:cNvPr id="19" name="TextBox 19">
            <a:extLst>
              <a:ext uri="{FF2B5EF4-FFF2-40B4-BE49-F238E27FC236}">
                <a16:creationId xmlns:a16="http://schemas.microsoft.com/office/drawing/2014/main" id="{8AB2BAFC-EEB5-3137-D2AD-B097E2A8F9F9}"/>
              </a:ext>
            </a:extLst>
          </p:cNvPr>
          <p:cNvSpPr txBox="1"/>
          <p:nvPr/>
        </p:nvSpPr>
        <p:spPr>
          <a:xfrm>
            <a:off x="2181114" y="2803479"/>
            <a:ext cx="7373965" cy="780919"/>
          </a:xfrm>
          <a:prstGeom prst="rect">
            <a:avLst/>
          </a:prstGeom>
        </p:spPr>
        <p:txBody>
          <a:bodyPr wrap="square" lIns="0" tIns="0" rIns="0" bIns="0" rtlCol="0" anchor="t">
            <a:spAutoFit/>
          </a:bodyPr>
          <a:lstStyle/>
          <a:p>
            <a:pPr lvl="0">
              <a:lnSpc>
                <a:spcPts val="3000"/>
              </a:lnSpc>
            </a:pPr>
            <a:r>
              <a:rPr lang="en-US" sz="2799" b="1">
                <a:solidFill>
                  <a:srgbClr val="322F2A"/>
                </a:solidFill>
                <a:latin typeface="Nunito Bold"/>
              </a:rPr>
              <a:t>Senior Housing Needs Survey </a:t>
            </a:r>
          </a:p>
          <a:p>
            <a:pPr lvl="0">
              <a:lnSpc>
                <a:spcPts val="3000"/>
              </a:lnSpc>
            </a:pPr>
            <a:r>
              <a:rPr lang="en-US" sz="2799" b="1">
                <a:solidFill>
                  <a:srgbClr val="322F2A"/>
                </a:solidFill>
                <a:latin typeface="Nunito Bold"/>
              </a:rPr>
              <a:t>(June 2025 - Sept 2025)</a:t>
            </a:r>
          </a:p>
        </p:txBody>
      </p:sp>
      <p:sp>
        <p:nvSpPr>
          <p:cNvPr id="21" name="TextBox 21">
            <a:extLst>
              <a:ext uri="{FF2B5EF4-FFF2-40B4-BE49-F238E27FC236}">
                <a16:creationId xmlns:a16="http://schemas.microsoft.com/office/drawing/2014/main" id="{622995EE-4552-0585-2525-AA117756F7EB}"/>
              </a:ext>
            </a:extLst>
          </p:cNvPr>
          <p:cNvSpPr txBox="1"/>
          <p:nvPr/>
        </p:nvSpPr>
        <p:spPr>
          <a:xfrm>
            <a:off x="2176834" y="4357557"/>
            <a:ext cx="7586899" cy="780919"/>
          </a:xfrm>
          <a:prstGeom prst="rect">
            <a:avLst/>
          </a:prstGeom>
        </p:spPr>
        <p:txBody>
          <a:bodyPr wrap="square" lIns="0" tIns="0" rIns="0" bIns="0" rtlCol="0" anchor="t">
            <a:spAutoFit/>
          </a:bodyPr>
          <a:lstStyle/>
          <a:p>
            <a:pPr marL="0" lvl="0" indent="0" algn="l">
              <a:lnSpc>
                <a:spcPts val="3000"/>
              </a:lnSpc>
            </a:pPr>
            <a:r>
              <a:rPr lang="en-US" sz="2799" b="1">
                <a:solidFill>
                  <a:srgbClr val="322F2A"/>
                </a:solidFill>
                <a:latin typeface="Nunito Bold"/>
                <a:ea typeface="Nunito Bold"/>
                <a:cs typeface="Nunito Bold"/>
                <a:sym typeface="Nunito Bold"/>
              </a:rPr>
              <a:t>Family Housing Needs Survey </a:t>
            </a:r>
          </a:p>
          <a:p>
            <a:pPr marL="0" lvl="0" indent="0" algn="l">
              <a:lnSpc>
                <a:spcPts val="3000"/>
              </a:lnSpc>
            </a:pPr>
            <a:r>
              <a:rPr lang="en-US" sz="2799" b="1">
                <a:solidFill>
                  <a:srgbClr val="322F2A"/>
                </a:solidFill>
                <a:latin typeface="Nunito Bold"/>
                <a:ea typeface="Nunito Bold"/>
                <a:cs typeface="Nunito Bold"/>
                <a:sym typeface="Nunito Bold"/>
              </a:rPr>
              <a:t>(Dec 2025 – ongoing)</a:t>
            </a:r>
          </a:p>
        </p:txBody>
      </p:sp>
      <p:sp>
        <p:nvSpPr>
          <p:cNvPr id="23" name="TextBox 23">
            <a:extLst>
              <a:ext uri="{FF2B5EF4-FFF2-40B4-BE49-F238E27FC236}">
                <a16:creationId xmlns:a16="http://schemas.microsoft.com/office/drawing/2014/main" id="{A36055CB-099C-208E-689D-800BEAC58367}"/>
              </a:ext>
            </a:extLst>
          </p:cNvPr>
          <p:cNvSpPr txBox="1"/>
          <p:nvPr/>
        </p:nvSpPr>
        <p:spPr>
          <a:xfrm>
            <a:off x="2181114" y="6080982"/>
            <a:ext cx="7967533" cy="1271438"/>
          </a:xfrm>
          <a:prstGeom prst="rect">
            <a:avLst/>
          </a:prstGeom>
        </p:spPr>
        <p:txBody>
          <a:bodyPr wrap="square" lIns="0" tIns="0" rIns="0" bIns="0" rtlCol="0" anchor="t">
            <a:spAutoFit/>
          </a:bodyPr>
          <a:lstStyle/>
          <a:p>
            <a:pPr marL="0" lvl="0" indent="0" algn="l">
              <a:lnSpc>
                <a:spcPts val="3300"/>
              </a:lnSpc>
            </a:pPr>
            <a:r>
              <a:rPr lang="en-US" sz="2799" b="1">
                <a:solidFill>
                  <a:srgbClr val="322F2A"/>
                </a:solidFill>
                <a:latin typeface="Nunito Bold"/>
                <a:ea typeface="Nunito Bold"/>
                <a:cs typeface="Nunito Bold"/>
                <a:sym typeface="Nunito Bold"/>
              </a:rPr>
              <a:t>The Town was awarded a $75,000 grant from RI Housing to assist with the cost of predevelopment on town-owned land (present)</a:t>
            </a:r>
          </a:p>
        </p:txBody>
      </p:sp>
      <p:grpSp>
        <p:nvGrpSpPr>
          <p:cNvPr id="24" name="Group 8">
            <a:extLst>
              <a:ext uri="{FF2B5EF4-FFF2-40B4-BE49-F238E27FC236}">
                <a16:creationId xmlns:a16="http://schemas.microsoft.com/office/drawing/2014/main" id="{4CC15ADE-786F-46F7-EBCA-2405A53025D4}"/>
              </a:ext>
            </a:extLst>
          </p:cNvPr>
          <p:cNvGrpSpPr/>
          <p:nvPr/>
        </p:nvGrpSpPr>
        <p:grpSpPr>
          <a:xfrm>
            <a:off x="1041928" y="6919303"/>
            <a:ext cx="714530" cy="1678547"/>
            <a:chOff x="-6812" y="-47625"/>
            <a:chExt cx="188189" cy="1434583"/>
          </a:xfrm>
        </p:grpSpPr>
        <p:sp>
          <p:nvSpPr>
            <p:cNvPr id="25" name="Freeform 9">
              <a:extLst>
                <a:ext uri="{FF2B5EF4-FFF2-40B4-BE49-F238E27FC236}">
                  <a16:creationId xmlns:a16="http://schemas.microsoft.com/office/drawing/2014/main" id="{3D554D65-E6C8-4498-465F-374A05996A73}"/>
                </a:ext>
              </a:extLst>
            </p:cNvPr>
            <p:cNvSpPr/>
            <p:nvPr/>
          </p:nvSpPr>
          <p:spPr>
            <a:xfrm>
              <a:off x="-6812" y="900663"/>
              <a:ext cx="181377" cy="486295"/>
            </a:xfrm>
            <a:custGeom>
              <a:avLst/>
              <a:gdLst/>
              <a:ahLst/>
              <a:cxnLst/>
              <a:rect l="l" t="t" r="r" b="b"/>
              <a:pathLst>
                <a:path w="181377" h="486295">
                  <a:moveTo>
                    <a:pt x="0" y="0"/>
                  </a:moveTo>
                  <a:lnTo>
                    <a:pt x="181377" y="0"/>
                  </a:lnTo>
                  <a:lnTo>
                    <a:pt x="181377" y="486295"/>
                  </a:lnTo>
                  <a:lnTo>
                    <a:pt x="0" y="486295"/>
                  </a:lnTo>
                  <a:close/>
                </a:path>
              </a:pathLst>
            </a:custGeom>
            <a:solidFill>
              <a:srgbClr val="FFE46A"/>
            </a:solidFill>
          </p:spPr>
          <p:txBody>
            <a:bodyPr/>
            <a:lstStyle/>
            <a:p>
              <a:endParaRPr lang="en-US"/>
            </a:p>
          </p:txBody>
        </p:sp>
        <p:sp>
          <p:nvSpPr>
            <p:cNvPr id="26" name="TextBox 10">
              <a:extLst>
                <a:ext uri="{FF2B5EF4-FFF2-40B4-BE49-F238E27FC236}">
                  <a16:creationId xmlns:a16="http://schemas.microsoft.com/office/drawing/2014/main" id="{CD661CBC-3D02-CD56-690C-F0E50A78F73B}"/>
                </a:ext>
              </a:extLst>
            </p:cNvPr>
            <p:cNvSpPr txBox="1"/>
            <p:nvPr/>
          </p:nvSpPr>
          <p:spPr>
            <a:xfrm>
              <a:off x="0" y="-47625"/>
              <a:ext cx="181377" cy="533920"/>
            </a:xfrm>
            <a:prstGeom prst="rect">
              <a:avLst/>
            </a:prstGeom>
          </p:spPr>
          <p:txBody>
            <a:bodyPr lIns="50800" tIns="50800" rIns="50800" bIns="50800" rtlCol="0" anchor="ctr"/>
            <a:lstStyle/>
            <a:p>
              <a:pPr algn="ctr">
                <a:lnSpc>
                  <a:spcPts val="3012"/>
                </a:lnSpc>
              </a:pPr>
              <a:endParaRPr/>
            </a:p>
          </p:txBody>
        </p:sp>
      </p:grpSp>
      <p:sp>
        <p:nvSpPr>
          <p:cNvPr id="27" name="TextBox 23">
            <a:extLst>
              <a:ext uri="{FF2B5EF4-FFF2-40B4-BE49-F238E27FC236}">
                <a16:creationId xmlns:a16="http://schemas.microsoft.com/office/drawing/2014/main" id="{B72ED79A-244E-7436-6B74-01F192238071}"/>
              </a:ext>
            </a:extLst>
          </p:cNvPr>
          <p:cNvSpPr txBox="1"/>
          <p:nvPr/>
        </p:nvSpPr>
        <p:spPr>
          <a:xfrm>
            <a:off x="2151035" y="7991893"/>
            <a:ext cx="8364565" cy="1744067"/>
          </a:xfrm>
          <a:prstGeom prst="rect">
            <a:avLst/>
          </a:prstGeom>
        </p:spPr>
        <p:txBody>
          <a:bodyPr wrap="square" lIns="0" tIns="0" rIns="0" bIns="0" rtlCol="0" anchor="t">
            <a:spAutoFit/>
          </a:bodyPr>
          <a:lstStyle/>
          <a:p>
            <a:pPr lvl="0">
              <a:lnSpc>
                <a:spcPts val="3400"/>
              </a:lnSpc>
            </a:pPr>
            <a:r>
              <a:rPr lang="en-US" sz="2799" b="1">
                <a:solidFill>
                  <a:srgbClr val="322F2A"/>
                </a:solidFill>
                <a:latin typeface="Nunito Bold"/>
              </a:rPr>
              <a:t>HBHM Pro-Housing Project: Town staff will collaborate with HBHM to develop and implement a housing framework that centers resident voices with regard to housing production (future)</a:t>
            </a:r>
            <a:endParaRPr lang="en-US" sz="2799" b="1">
              <a:solidFill>
                <a:srgbClr val="322F2A"/>
              </a:solidFill>
              <a:latin typeface="Nunito Bold"/>
              <a:sym typeface="Nunito Bold"/>
            </a:endParaRPr>
          </a:p>
        </p:txBody>
      </p:sp>
      <p:pic>
        <p:nvPicPr>
          <p:cNvPr id="18" name="Picture 17">
            <a:extLst>
              <a:ext uri="{FF2B5EF4-FFF2-40B4-BE49-F238E27FC236}">
                <a16:creationId xmlns:a16="http://schemas.microsoft.com/office/drawing/2014/main" id="{414113A4-339A-2762-3B79-C6796130B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8576" y="586321"/>
            <a:ext cx="7042913" cy="9114358"/>
          </a:xfrm>
          <a:prstGeom prst="rect">
            <a:avLst/>
          </a:prstGeom>
        </p:spPr>
      </p:pic>
    </p:spTree>
    <p:extLst>
      <p:ext uri="{BB962C8B-B14F-4D97-AF65-F5344CB8AC3E}">
        <p14:creationId xmlns:p14="http://schemas.microsoft.com/office/powerpoint/2010/main" val="3624945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31D49871-4BFA-1464-3534-4364D4CB5A4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D98300E-1173-A090-E65C-43427B8E587A}"/>
              </a:ext>
            </a:extLst>
          </p:cNvPr>
          <p:cNvGrpSpPr/>
          <p:nvPr/>
        </p:nvGrpSpPr>
        <p:grpSpPr>
          <a:xfrm>
            <a:off x="1067792" y="3007143"/>
            <a:ext cx="688666" cy="569359"/>
            <a:chOff x="0" y="0"/>
            <a:chExt cx="181377" cy="349474"/>
          </a:xfrm>
        </p:grpSpPr>
        <p:sp>
          <p:nvSpPr>
            <p:cNvPr id="3" name="Freeform 3">
              <a:extLst>
                <a:ext uri="{FF2B5EF4-FFF2-40B4-BE49-F238E27FC236}">
                  <a16:creationId xmlns:a16="http://schemas.microsoft.com/office/drawing/2014/main" id="{46FD1CE3-8CE4-E194-B2FC-E9FD8FCC0E8E}"/>
                </a:ext>
              </a:extLst>
            </p:cNvPr>
            <p:cNvSpPr/>
            <p:nvPr/>
          </p:nvSpPr>
          <p:spPr>
            <a:xfrm>
              <a:off x="0" y="0"/>
              <a:ext cx="181377" cy="349474"/>
            </a:xfrm>
            <a:custGeom>
              <a:avLst/>
              <a:gdLst/>
              <a:ahLst/>
              <a:cxnLst/>
              <a:rect l="l" t="t" r="r" b="b"/>
              <a:pathLst>
                <a:path w="181377" h="349474">
                  <a:moveTo>
                    <a:pt x="0" y="0"/>
                  </a:moveTo>
                  <a:lnTo>
                    <a:pt x="181377" y="0"/>
                  </a:lnTo>
                  <a:lnTo>
                    <a:pt x="181377" y="349474"/>
                  </a:lnTo>
                  <a:lnTo>
                    <a:pt x="0" y="349474"/>
                  </a:lnTo>
                  <a:close/>
                </a:path>
              </a:pathLst>
            </a:custGeom>
            <a:solidFill>
              <a:srgbClr val="FFE46A"/>
            </a:solidFill>
          </p:spPr>
          <p:txBody>
            <a:bodyPr/>
            <a:lstStyle/>
            <a:p>
              <a:endParaRPr lang="en-US"/>
            </a:p>
          </p:txBody>
        </p:sp>
        <p:sp>
          <p:nvSpPr>
            <p:cNvPr id="4" name="TextBox 4">
              <a:extLst>
                <a:ext uri="{FF2B5EF4-FFF2-40B4-BE49-F238E27FC236}">
                  <a16:creationId xmlns:a16="http://schemas.microsoft.com/office/drawing/2014/main" id="{191CA240-4607-F04C-9340-812746FB32F5}"/>
                </a:ext>
              </a:extLst>
            </p:cNvPr>
            <p:cNvSpPr txBox="1"/>
            <p:nvPr/>
          </p:nvSpPr>
          <p:spPr>
            <a:xfrm>
              <a:off x="0" y="-47625"/>
              <a:ext cx="181377" cy="397099"/>
            </a:xfrm>
            <a:prstGeom prst="rect">
              <a:avLst/>
            </a:prstGeom>
          </p:spPr>
          <p:txBody>
            <a:bodyPr lIns="50800" tIns="50800" rIns="50800" bIns="50800" rtlCol="0" anchor="ctr"/>
            <a:lstStyle/>
            <a:p>
              <a:pPr algn="ctr">
                <a:lnSpc>
                  <a:spcPts val="3012"/>
                </a:lnSpc>
              </a:pPr>
              <a:endParaRPr/>
            </a:p>
          </p:txBody>
        </p:sp>
      </p:grpSp>
      <p:grpSp>
        <p:nvGrpSpPr>
          <p:cNvPr id="5" name="Group 5">
            <a:extLst>
              <a:ext uri="{FF2B5EF4-FFF2-40B4-BE49-F238E27FC236}">
                <a16:creationId xmlns:a16="http://schemas.microsoft.com/office/drawing/2014/main" id="{F8CFEE91-D83D-D760-7E59-6070C7BAB5B6}"/>
              </a:ext>
            </a:extLst>
          </p:cNvPr>
          <p:cNvGrpSpPr/>
          <p:nvPr/>
        </p:nvGrpSpPr>
        <p:grpSpPr>
          <a:xfrm>
            <a:off x="1067792" y="4642194"/>
            <a:ext cx="688666" cy="501306"/>
            <a:chOff x="0" y="0"/>
            <a:chExt cx="181377" cy="350828"/>
          </a:xfrm>
        </p:grpSpPr>
        <p:sp>
          <p:nvSpPr>
            <p:cNvPr id="6" name="Freeform 6">
              <a:extLst>
                <a:ext uri="{FF2B5EF4-FFF2-40B4-BE49-F238E27FC236}">
                  <a16:creationId xmlns:a16="http://schemas.microsoft.com/office/drawing/2014/main" id="{9EAD3C4A-945E-630A-06EF-EF3B9F77F17D}"/>
                </a:ext>
              </a:extLst>
            </p:cNvPr>
            <p:cNvSpPr/>
            <p:nvPr/>
          </p:nvSpPr>
          <p:spPr>
            <a:xfrm>
              <a:off x="0" y="0"/>
              <a:ext cx="181377" cy="350828"/>
            </a:xfrm>
            <a:custGeom>
              <a:avLst/>
              <a:gdLst/>
              <a:ahLst/>
              <a:cxnLst/>
              <a:rect l="l" t="t" r="r" b="b"/>
              <a:pathLst>
                <a:path w="181377" h="350828">
                  <a:moveTo>
                    <a:pt x="0" y="0"/>
                  </a:moveTo>
                  <a:lnTo>
                    <a:pt x="181377" y="0"/>
                  </a:lnTo>
                  <a:lnTo>
                    <a:pt x="181377" y="350828"/>
                  </a:lnTo>
                  <a:lnTo>
                    <a:pt x="0" y="350828"/>
                  </a:lnTo>
                  <a:close/>
                </a:path>
              </a:pathLst>
            </a:custGeom>
            <a:solidFill>
              <a:srgbClr val="FFE46A"/>
            </a:solidFill>
          </p:spPr>
          <p:txBody>
            <a:bodyPr/>
            <a:lstStyle/>
            <a:p>
              <a:endParaRPr lang="en-US"/>
            </a:p>
          </p:txBody>
        </p:sp>
        <p:sp>
          <p:nvSpPr>
            <p:cNvPr id="7" name="TextBox 7">
              <a:extLst>
                <a:ext uri="{FF2B5EF4-FFF2-40B4-BE49-F238E27FC236}">
                  <a16:creationId xmlns:a16="http://schemas.microsoft.com/office/drawing/2014/main" id="{41C919A7-DC00-3A0F-D59D-C8E6A68ADB71}"/>
                </a:ext>
              </a:extLst>
            </p:cNvPr>
            <p:cNvSpPr txBox="1"/>
            <p:nvPr/>
          </p:nvSpPr>
          <p:spPr>
            <a:xfrm>
              <a:off x="0" y="-47625"/>
              <a:ext cx="181377" cy="398453"/>
            </a:xfrm>
            <a:prstGeom prst="rect">
              <a:avLst/>
            </a:prstGeom>
          </p:spPr>
          <p:txBody>
            <a:bodyPr lIns="50800" tIns="50800" rIns="50800" bIns="50800" rtlCol="0" anchor="ctr"/>
            <a:lstStyle/>
            <a:p>
              <a:pPr algn="ctr">
                <a:lnSpc>
                  <a:spcPts val="3012"/>
                </a:lnSpc>
              </a:pPr>
              <a:endParaRPr/>
            </a:p>
          </p:txBody>
        </p:sp>
      </p:grpSp>
      <p:grpSp>
        <p:nvGrpSpPr>
          <p:cNvPr id="11" name="Group 11">
            <a:extLst>
              <a:ext uri="{FF2B5EF4-FFF2-40B4-BE49-F238E27FC236}">
                <a16:creationId xmlns:a16="http://schemas.microsoft.com/office/drawing/2014/main" id="{401A61F6-9C97-4487-1D55-6AD7BBF0FF84}"/>
              </a:ext>
            </a:extLst>
          </p:cNvPr>
          <p:cNvGrpSpPr/>
          <p:nvPr/>
        </p:nvGrpSpPr>
        <p:grpSpPr>
          <a:xfrm>
            <a:off x="15201900" y="0"/>
            <a:ext cx="3086100" cy="10287000"/>
            <a:chOff x="0" y="0"/>
            <a:chExt cx="812800" cy="2709333"/>
          </a:xfrm>
        </p:grpSpPr>
        <p:sp>
          <p:nvSpPr>
            <p:cNvPr id="12" name="Freeform 12">
              <a:extLst>
                <a:ext uri="{FF2B5EF4-FFF2-40B4-BE49-F238E27FC236}">
                  <a16:creationId xmlns:a16="http://schemas.microsoft.com/office/drawing/2014/main" id="{B4FC2BD7-F5A2-30BF-0B3D-B4A28FE83C99}"/>
                </a:ext>
              </a:extLst>
            </p:cNvPr>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002F6C"/>
            </a:solidFill>
          </p:spPr>
          <p:txBody>
            <a:bodyPr/>
            <a:lstStyle/>
            <a:p>
              <a:endParaRPr lang="en-US"/>
            </a:p>
          </p:txBody>
        </p:sp>
        <p:sp>
          <p:nvSpPr>
            <p:cNvPr id="13" name="TextBox 13">
              <a:extLst>
                <a:ext uri="{FF2B5EF4-FFF2-40B4-BE49-F238E27FC236}">
                  <a16:creationId xmlns:a16="http://schemas.microsoft.com/office/drawing/2014/main" id="{CBB355B7-28D9-0916-F437-1780F9E57056}"/>
                </a:ext>
              </a:extLst>
            </p:cNvPr>
            <p:cNvSpPr txBox="1"/>
            <p:nvPr/>
          </p:nvSpPr>
          <p:spPr>
            <a:xfrm>
              <a:off x="0" y="-47625"/>
              <a:ext cx="812800" cy="2756958"/>
            </a:xfrm>
            <a:prstGeom prst="rect">
              <a:avLst/>
            </a:prstGeom>
          </p:spPr>
          <p:txBody>
            <a:bodyPr lIns="50800" tIns="50800" rIns="50800" bIns="50800" rtlCol="0" anchor="ctr"/>
            <a:lstStyle/>
            <a:p>
              <a:pPr algn="ctr">
                <a:lnSpc>
                  <a:spcPts val="3012"/>
                </a:lnSpc>
              </a:pPr>
              <a:endParaRPr/>
            </a:p>
          </p:txBody>
        </p:sp>
      </p:grpSp>
      <p:sp>
        <p:nvSpPr>
          <p:cNvPr id="16" name="TextBox 16">
            <a:extLst>
              <a:ext uri="{FF2B5EF4-FFF2-40B4-BE49-F238E27FC236}">
                <a16:creationId xmlns:a16="http://schemas.microsoft.com/office/drawing/2014/main" id="{4DEF04B5-B8F9-B80E-27DA-DA0EFB55616F}"/>
              </a:ext>
            </a:extLst>
          </p:cNvPr>
          <p:cNvSpPr txBox="1"/>
          <p:nvPr/>
        </p:nvSpPr>
        <p:spPr>
          <a:xfrm>
            <a:off x="1008228" y="844713"/>
            <a:ext cx="10904237" cy="1177290"/>
          </a:xfrm>
          <a:prstGeom prst="rect">
            <a:avLst/>
          </a:prstGeom>
        </p:spPr>
        <p:txBody>
          <a:bodyPr lIns="0" tIns="0" rIns="0" bIns="0" rtlCol="0" anchor="t">
            <a:spAutoFit/>
          </a:bodyPr>
          <a:lstStyle/>
          <a:p>
            <a:pPr marL="0" lvl="0" indent="0" algn="l">
              <a:lnSpc>
                <a:spcPts val="9660"/>
              </a:lnSpc>
              <a:spcBef>
                <a:spcPct val="0"/>
              </a:spcBef>
            </a:pPr>
            <a:r>
              <a:rPr lang="en-US" sz="6900">
                <a:solidFill>
                  <a:srgbClr val="322F2A"/>
                </a:solidFill>
                <a:latin typeface="Oswald"/>
                <a:ea typeface="Oswald"/>
                <a:cs typeface="Oswald"/>
                <a:sym typeface="Oswald"/>
              </a:rPr>
              <a:t>Transportation</a:t>
            </a:r>
          </a:p>
        </p:txBody>
      </p:sp>
      <p:sp>
        <p:nvSpPr>
          <p:cNvPr id="19" name="TextBox 19">
            <a:extLst>
              <a:ext uri="{FF2B5EF4-FFF2-40B4-BE49-F238E27FC236}">
                <a16:creationId xmlns:a16="http://schemas.microsoft.com/office/drawing/2014/main" id="{A36E396C-9F1F-0BEA-F73B-861A2424E213}"/>
              </a:ext>
            </a:extLst>
          </p:cNvPr>
          <p:cNvSpPr txBox="1"/>
          <p:nvPr/>
        </p:nvSpPr>
        <p:spPr>
          <a:xfrm>
            <a:off x="2151035" y="2983953"/>
            <a:ext cx="8364565" cy="430759"/>
          </a:xfrm>
          <a:prstGeom prst="rect">
            <a:avLst/>
          </a:prstGeom>
        </p:spPr>
        <p:txBody>
          <a:bodyPr wrap="square" lIns="0" tIns="0" rIns="0" bIns="0" rtlCol="0" anchor="t">
            <a:spAutoFit/>
          </a:bodyPr>
          <a:lstStyle/>
          <a:p>
            <a:pPr lvl="0"/>
            <a:r>
              <a:rPr lang="en-US" sz="2799" b="1">
                <a:solidFill>
                  <a:srgbClr val="322F2A"/>
                </a:solidFill>
                <a:latin typeface="Nunito Bold"/>
              </a:rPr>
              <a:t>Asset scan of local transportation resources</a:t>
            </a:r>
          </a:p>
        </p:txBody>
      </p:sp>
      <p:sp>
        <p:nvSpPr>
          <p:cNvPr id="27" name="TextBox 23">
            <a:extLst>
              <a:ext uri="{FF2B5EF4-FFF2-40B4-BE49-F238E27FC236}">
                <a16:creationId xmlns:a16="http://schemas.microsoft.com/office/drawing/2014/main" id="{05BA1937-476F-7749-8968-99F0C705955D}"/>
              </a:ext>
            </a:extLst>
          </p:cNvPr>
          <p:cNvSpPr txBox="1"/>
          <p:nvPr/>
        </p:nvSpPr>
        <p:spPr>
          <a:xfrm>
            <a:off x="2151035" y="4550110"/>
            <a:ext cx="8797199" cy="861518"/>
          </a:xfrm>
          <a:prstGeom prst="rect">
            <a:avLst/>
          </a:prstGeom>
        </p:spPr>
        <p:txBody>
          <a:bodyPr wrap="square" lIns="0" tIns="0" rIns="0" bIns="0" rtlCol="0" anchor="t">
            <a:spAutoFit/>
          </a:bodyPr>
          <a:lstStyle/>
          <a:p>
            <a:pPr lvl="0"/>
            <a:r>
              <a:rPr lang="en-US" sz="2799" b="1">
                <a:solidFill>
                  <a:srgbClr val="322F2A"/>
                </a:solidFill>
                <a:latin typeface="Nunito Bold"/>
              </a:rPr>
              <a:t>Exploring and evaluating the Looking Upwards community support model</a:t>
            </a:r>
          </a:p>
        </p:txBody>
      </p:sp>
    </p:spTree>
    <p:extLst>
      <p:ext uri="{BB962C8B-B14F-4D97-AF65-F5344CB8AC3E}">
        <p14:creationId xmlns:p14="http://schemas.microsoft.com/office/powerpoint/2010/main" val="512159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0FC05775-87D3-2D25-E2EB-5A8BA12E906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37DAE45-9D85-CB76-2CA1-B1A2BE3948A8}"/>
              </a:ext>
            </a:extLst>
          </p:cNvPr>
          <p:cNvGrpSpPr/>
          <p:nvPr/>
        </p:nvGrpSpPr>
        <p:grpSpPr>
          <a:xfrm>
            <a:off x="1067792" y="3007143"/>
            <a:ext cx="688666" cy="569359"/>
            <a:chOff x="0" y="0"/>
            <a:chExt cx="181377" cy="349474"/>
          </a:xfrm>
        </p:grpSpPr>
        <p:sp>
          <p:nvSpPr>
            <p:cNvPr id="3" name="Freeform 3">
              <a:extLst>
                <a:ext uri="{FF2B5EF4-FFF2-40B4-BE49-F238E27FC236}">
                  <a16:creationId xmlns:a16="http://schemas.microsoft.com/office/drawing/2014/main" id="{BE518486-DF00-6E3D-EDA7-0B5F7E7B3CE5}"/>
                </a:ext>
              </a:extLst>
            </p:cNvPr>
            <p:cNvSpPr/>
            <p:nvPr/>
          </p:nvSpPr>
          <p:spPr>
            <a:xfrm>
              <a:off x="0" y="0"/>
              <a:ext cx="181377" cy="349474"/>
            </a:xfrm>
            <a:custGeom>
              <a:avLst/>
              <a:gdLst/>
              <a:ahLst/>
              <a:cxnLst/>
              <a:rect l="l" t="t" r="r" b="b"/>
              <a:pathLst>
                <a:path w="181377" h="349474">
                  <a:moveTo>
                    <a:pt x="0" y="0"/>
                  </a:moveTo>
                  <a:lnTo>
                    <a:pt x="181377" y="0"/>
                  </a:lnTo>
                  <a:lnTo>
                    <a:pt x="181377" y="349474"/>
                  </a:lnTo>
                  <a:lnTo>
                    <a:pt x="0" y="349474"/>
                  </a:lnTo>
                  <a:close/>
                </a:path>
              </a:pathLst>
            </a:custGeom>
            <a:solidFill>
              <a:srgbClr val="FFE46A"/>
            </a:solidFill>
          </p:spPr>
          <p:txBody>
            <a:bodyPr/>
            <a:lstStyle/>
            <a:p>
              <a:endParaRPr lang="en-US"/>
            </a:p>
          </p:txBody>
        </p:sp>
        <p:sp>
          <p:nvSpPr>
            <p:cNvPr id="4" name="TextBox 4">
              <a:extLst>
                <a:ext uri="{FF2B5EF4-FFF2-40B4-BE49-F238E27FC236}">
                  <a16:creationId xmlns:a16="http://schemas.microsoft.com/office/drawing/2014/main" id="{FD4C3963-32C5-C7B9-C657-EFC56007D4DE}"/>
                </a:ext>
              </a:extLst>
            </p:cNvPr>
            <p:cNvSpPr txBox="1"/>
            <p:nvPr/>
          </p:nvSpPr>
          <p:spPr>
            <a:xfrm>
              <a:off x="0" y="-47625"/>
              <a:ext cx="181377" cy="397099"/>
            </a:xfrm>
            <a:prstGeom prst="rect">
              <a:avLst/>
            </a:prstGeom>
          </p:spPr>
          <p:txBody>
            <a:bodyPr lIns="50800" tIns="50800" rIns="50800" bIns="50800" rtlCol="0" anchor="ctr"/>
            <a:lstStyle/>
            <a:p>
              <a:pPr algn="ctr">
                <a:lnSpc>
                  <a:spcPts val="3012"/>
                </a:lnSpc>
              </a:pPr>
              <a:endParaRPr/>
            </a:p>
          </p:txBody>
        </p:sp>
      </p:grpSp>
      <p:grpSp>
        <p:nvGrpSpPr>
          <p:cNvPr id="5" name="Group 5">
            <a:extLst>
              <a:ext uri="{FF2B5EF4-FFF2-40B4-BE49-F238E27FC236}">
                <a16:creationId xmlns:a16="http://schemas.microsoft.com/office/drawing/2014/main" id="{BA47D537-F607-C240-71DE-01835FF142C2}"/>
              </a:ext>
            </a:extLst>
          </p:cNvPr>
          <p:cNvGrpSpPr/>
          <p:nvPr/>
        </p:nvGrpSpPr>
        <p:grpSpPr>
          <a:xfrm>
            <a:off x="1067792" y="4642194"/>
            <a:ext cx="688666" cy="501306"/>
            <a:chOff x="0" y="0"/>
            <a:chExt cx="181377" cy="350828"/>
          </a:xfrm>
        </p:grpSpPr>
        <p:sp>
          <p:nvSpPr>
            <p:cNvPr id="6" name="Freeform 6">
              <a:extLst>
                <a:ext uri="{FF2B5EF4-FFF2-40B4-BE49-F238E27FC236}">
                  <a16:creationId xmlns:a16="http://schemas.microsoft.com/office/drawing/2014/main" id="{D091A63A-3075-7949-7B7B-676309A774B4}"/>
                </a:ext>
              </a:extLst>
            </p:cNvPr>
            <p:cNvSpPr/>
            <p:nvPr/>
          </p:nvSpPr>
          <p:spPr>
            <a:xfrm>
              <a:off x="0" y="0"/>
              <a:ext cx="181377" cy="350828"/>
            </a:xfrm>
            <a:custGeom>
              <a:avLst/>
              <a:gdLst/>
              <a:ahLst/>
              <a:cxnLst/>
              <a:rect l="l" t="t" r="r" b="b"/>
              <a:pathLst>
                <a:path w="181377" h="350828">
                  <a:moveTo>
                    <a:pt x="0" y="0"/>
                  </a:moveTo>
                  <a:lnTo>
                    <a:pt x="181377" y="0"/>
                  </a:lnTo>
                  <a:lnTo>
                    <a:pt x="181377" y="350828"/>
                  </a:lnTo>
                  <a:lnTo>
                    <a:pt x="0" y="350828"/>
                  </a:lnTo>
                  <a:close/>
                </a:path>
              </a:pathLst>
            </a:custGeom>
            <a:solidFill>
              <a:srgbClr val="FFE46A"/>
            </a:solidFill>
          </p:spPr>
          <p:txBody>
            <a:bodyPr/>
            <a:lstStyle/>
            <a:p>
              <a:endParaRPr lang="en-US"/>
            </a:p>
          </p:txBody>
        </p:sp>
        <p:sp>
          <p:nvSpPr>
            <p:cNvPr id="7" name="TextBox 7">
              <a:extLst>
                <a:ext uri="{FF2B5EF4-FFF2-40B4-BE49-F238E27FC236}">
                  <a16:creationId xmlns:a16="http://schemas.microsoft.com/office/drawing/2014/main" id="{EE4CA63D-7D9F-C692-0EAB-89A6158028BB}"/>
                </a:ext>
              </a:extLst>
            </p:cNvPr>
            <p:cNvSpPr txBox="1"/>
            <p:nvPr/>
          </p:nvSpPr>
          <p:spPr>
            <a:xfrm>
              <a:off x="0" y="-47625"/>
              <a:ext cx="181377" cy="398453"/>
            </a:xfrm>
            <a:prstGeom prst="rect">
              <a:avLst/>
            </a:prstGeom>
          </p:spPr>
          <p:txBody>
            <a:bodyPr lIns="50800" tIns="50800" rIns="50800" bIns="50800" rtlCol="0" anchor="ctr"/>
            <a:lstStyle/>
            <a:p>
              <a:pPr algn="ctr">
                <a:lnSpc>
                  <a:spcPts val="3012"/>
                </a:lnSpc>
              </a:pPr>
              <a:endParaRPr/>
            </a:p>
          </p:txBody>
        </p:sp>
      </p:grpSp>
      <p:grpSp>
        <p:nvGrpSpPr>
          <p:cNvPr id="8" name="Group 8">
            <a:extLst>
              <a:ext uri="{FF2B5EF4-FFF2-40B4-BE49-F238E27FC236}">
                <a16:creationId xmlns:a16="http://schemas.microsoft.com/office/drawing/2014/main" id="{68E755BE-67E9-A7FF-5A0D-AA11247514FA}"/>
              </a:ext>
            </a:extLst>
          </p:cNvPr>
          <p:cNvGrpSpPr/>
          <p:nvPr/>
        </p:nvGrpSpPr>
        <p:grpSpPr>
          <a:xfrm>
            <a:off x="1038935" y="6445272"/>
            <a:ext cx="688666" cy="568994"/>
            <a:chOff x="0" y="0"/>
            <a:chExt cx="181377" cy="486295"/>
          </a:xfrm>
        </p:grpSpPr>
        <p:sp>
          <p:nvSpPr>
            <p:cNvPr id="9" name="Freeform 9">
              <a:extLst>
                <a:ext uri="{FF2B5EF4-FFF2-40B4-BE49-F238E27FC236}">
                  <a16:creationId xmlns:a16="http://schemas.microsoft.com/office/drawing/2014/main" id="{8EF02C4A-0E8D-46CF-6B0A-9F70C587A492}"/>
                </a:ext>
              </a:extLst>
            </p:cNvPr>
            <p:cNvSpPr/>
            <p:nvPr/>
          </p:nvSpPr>
          <p:spPr>
            <a:xfrm>
              <a:off x="0" y="0"/>
              <a:ext cx="181377" cy="486295"/>
            </a:xfrm>
            <a:custGeom>
              <a:avLst/>
              <a:gdLst/>
              <a:ahLst/>
              <a:cxnLst/>
              <a:rect l="l" t="t" r="r" b="b"/>
              <a:pathLst>
                <a:path w="181377" h="486295">
                  <a:moveTo>
                    <a:pt x="0" y="0"/>
                  </a:moveTo>
                  <a:lnTo>
                    <a:pt x="181377" y="0"/>
                  </a:lnTo>
                  <a:lnTo>
                    <a:pt x="181377" y="486295"/>
                  </a:lnTo>
                  <a:lnTo>
                    <a:pt x="0" y="486295"/>
                  </a:lnTo>
                  <a:close/>
                </a:path>
              </a:pathLst>
            </a:custGeom>
            <a:solidFill>
              <a:srgbClr val="FFE46A"/>
            </a:solidFill>
          </p:spPr>
          <p:txBody>
            <a:bodyPr/>
            <a:lstStyle/>
            <a:p>
              <a:endParaRPr lang="en-US"/>
            </a:p>
          </p:txBody>
        </p:sp>
        <p:sp>
          <p:nvSpPr>
            <p:cNvPr id="10" name="TextBox 10">
              <a:extLst>
                <a:ext uri="{FF2B5EF4-FFF2-40B4-BE49-F238E27FC236}">
                  <a16:creationId xmlns:a16="http://schemas.microsoft.com/office/drawing/2014/main" id="{869038B3-FD31-9890-FEEB-F15ADF016BD9}"/>
                </a:ext>
              </a:extLst>
            </p:cNvPr>
            <p:cNvSpPr txBox="1"/>
            <p:nvPr/>
          </p:nvSpPr>
          <p:spPr>
            <a:xfrm>
              <a:off x="0" y="-47625"/>
              <a:ext cx="181377" cy="533920"/>
            </a:xfrm>
            <a:prstGeom prst="rect">
              <a:avLst/>
            </a:prstGeom>
          </p:spPr>
          <p:txBody>
            <a:bodyPr lIns="50800" tIns="50800" rIns="50800" bIns="50800" rtlCol="0" anchor="ctr"/>
            <a:lstStyle/>
            <a:p>
              <a:pPr algn="ctr">
                <a:lnSpc>
                  <a:spcPts val="3012"/>
                </a:lnSpc>
              </a:pPr>
              <a:endParaRPr/>
            </a:p>
          </p:txBody>
        </p:sp>
      </p:grpSp>
      <p:grpSp>
        <p:nvGrpSpPr>
          <p:cNvPr id="11" name="Group 11">
            <a:extLst>
              <a:ext uri="{FF2B5EF4-FFF2-40B4-BE49-F238E27FC236}">
                <a16:creationId xmlns:a16="http://schemas.microsoft.com/office/drawing/2014/main" id="{C22330F5-C542-8874-85FF-1A60F70C6900}"/>
              </a:ext>
            </a:extLst>
          </p:cNvPr>
          <p:cNvGrpSpPr/>
          <p:nvPr/>
        </p:nvGrpSpPr>
        <p:grpSpPr>
          <a:xfrm>
            <a:off x="15201900" y="0"/>
            <a:ext cx="3086100" cy="10287000"/>
            <a:chOff x="0" y="0"/>
            <a:chExt cx="812800" cy="2709333"/>
          </a:xfrm>
        </p:grpSpPr>
        <p:sp>
          <p:nvSpPr>
            <p:cNvPr id="12" name="Freeform 12">
              <a:extLst>
                <a:ext uri="{FF2B5EF4-FFF2-40B4-BE49-F238E27FC236}">
                  <a16:creationId xmlns:a16="http://schemas.microsoft.com/office/drawing/2014/main" id="{1373B11C-5D7D-5273-3A57-84BE62585AB8}"/>
                </a:ext>
              </a:extLst>
            </p:cNvPr>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002F6C"/>
            </a:solidFill>
          </p:spPr>
          <p:txBody>
            <a:bodyPr/>
            <a:lstStyle/>
            <a:p>
              <a:endParaRPr lang="en-US"/>
            </a:p>
          </p:txBody>
        </p:sp>
        <p:sp>
          <p:nvSpPr>
            <p:cNvPr id="13" name="TextBox 13">
              <a:extLst>
                <a:ext uri="{FF2B5EF4-FFF2-40B4-BE49-F238E27FC236}">
                  <a16:creationId xmlns:a16="http://schemas.microsoft.com/office/drawing/2014/main" id="{BE638FA6-23E8-0857-F6A4-9BFC6D07592C}"/>
                </a:ext>
              </a:extLst>
            </p:cNvPr>
            <p:cNvSpPr txBox="1"/>
            <p:nvPr/>
          </p:nvSpPr>
          <p:spPr>
            <a:xfrm>
              <a:off x="0" y="-47625"/>
              <a:ext cx="812800" cy="2756958"/>
            </a:xfrm>
            <a:prstGeom prst="rect">
              <a:avLst/>
            </a:prstGeom>
          </p:spPr>
          <p:txBody>
            <a:bodyPr lIns="50800" tIns="50800" rIns="50800" bIns="50800" rtlCol="0" anchor="ctr"/>
            <a:lstStyle/>
            <a:p>
              <a:pPr algn="ctr">
                <a:lnSpc>
                  <a:spcPts val="3012"/>
                </a:lnSpc>
              </a:pPr>
              <a:endParaRPr/>
            </a:p>
          </p:txBody>
        </p:sp>
      </p:grpSp>
      <p:sp>
        <p:nvSpPr>
          <p:cNvPr id="16" name="TextBox 16">
            <a:extLst>
              <a:ext uri="{FF2B5EF4-FFF2-40B4-BE49-F238E27FC236}">
                <a16:creationId xmlns:a16="http://schemas.microsoft.com/office/drawing/2014/main" id="{42ABD7F9-6DFA-8E3B-00B7-EEB695AD8F74}"/>
              </a:ext>
            </a:extLst>
          </p:cNvPr>
          <p:cNvSpPr txBox="1"/>
          <p:nvPr/>
        </p:nvSpPr>
        <p:spPr>
          <a:xfrm>
            <a:off x="1008228" y="844713"/>
            <a:ext cx="10904237" cy="1177290"/>
          </a:xfrm>
          <a:prstGeom prst="rect">
            <a:avLst/>
          </a:prstGeom>
        </p:spPr>
        <p:txBody>
          <a:bodyPr lIns="0" tIns="0" rIns="0" bIns="0" rtlCol="0" anchor="t">
            <a:spAutoFit/>
          </a:bodyPr>
          <a:lstStyle/>
          <a:p>
            <a:pPr>
              <a:lnSpc>
                <a:spcPts val="9660"/>
              </a:lnSpc>
              <a:spcBef>
                <a:spcPct val="0"/>
              </a:spcBef>
            </a:pPr>
            <a:r>
              <a:rPr lang="en-US" sz="6900">
                <a:solidFill>
                  <a:srgbClr val="322F2A"/>
                </a:solidFill>
                <a:latin typeface="Oswald"/>
                <a:ea typeface="Oswald"/>
                <a:cs typeface="Oswald"/>
                <a:sym typeface="Oswald"/>
              </a:rPr>
              <a:t>Lessons Learned </a:t>
            </a:r>
          </a:p>
        </p:txBody>
      </p:sp>
      <p:sp>
        <p:nvSpPr>
          <p:cNvPr id="15" name="TextBox 19">
            <a:extLst>
              <a:ext uri="{FF2B5EF4-FFF2-40B4-BE49-F238E27FC236}">
                <a16:creationId xmlns:a16="http://schemas.microsoft.com/office/drawing/2014/main" id="{CFB28A15-F62E-B766-D69D-78F461880FB0}"/>
              </a:ext>
            </a:extLst>
          </p:cNvPr>
          <p:cNvSpPr txBox="1"/>
          <p:nvPr/>
        </p:nvSpPr>
        <p:spPr>
          <a:xfrm>
            <a:off x="2151035" y="2983953"/>
            <a:ext cx="8364565" cy="423193"/>
          </a:xfrm>
          <a:prstGeom prst="rect">
            <a:avLst/>
          </a:prstGeom>
        </p:spPr>
        <p:txBody>
          <a:bodyPr wrap="square" lIns="0" tIns="0" rIns="0" bIns="0" rtlCol="0" anchor="t">
            <a:spAutoFit/>
          </a:bodyPr>
          <a:lstStyle/>
          <a:p>
            <a:r>
              <a:rPr lang="en-US" sz="2750" b="1">
                <a:solidFill>
                  <a:srgbClr val="322F2A"/>
                </a:solidFill>
                <a:latin typeface="Nunito Bold"/>
              </a:rPr>
              <a:t>Backbone support is essential but not sufficient. </a:t>
            </a:r>
          </a:p>
        </p:txBody>
      </p:sp>
      <p:sp>
        <p:nvSpPr>
          <p:cNvPr id="18" name="TextBox 19">
            <a:extLst>
              <a:ext uri="{FF2B5EF4-FFF2-40B4-BE49-F238E27FC236}">
                <a16:creationId xmlns:a16="http://schemas.microsoft.com/office/drawing/2014/main" id="{14B22EBD-30EA-D2D2-B61D-E91DCBE58C9C}"/>
              </a:ext>
            </a:extLst>
          </p:cNvPr>
          <p:cNvSpPr txBox="1"/>
          <p:nvPr/>
        </p:nvSpPr>
        <p:spPr>
          <a:xfrm>
            <a:off x="2151035" y="6434519"/>
            <a:ext cx="8364565" cy="846386"/>
          </a:xfrm>
          <a:prstGeom prst="rect">
            <a:avLst/>
          </a:prstGeom>
        </p:spPr>
        <p:txBody>
          <a:bodyPr wrap="square" lIns="0" tIns="0" rIns="0" bIns="0" rtlCol="0" anchor="t">
            <a:spAutoFit/>
          </a:bodyPr>
          <a:lstStyle/>
          <a:p>
            <a:r>
              <a:rPr lang="en-US" sz="2750" b="1">
                <a:solidFill>
                  <a:srgbClr val="322F2A"/>
                </a:solidFill>
                <a:latin typeface="Nunito Bold"/>
              </a:rPr>
              <a:t>Thinking creatively about staff expands capacity exponentially. (Interns, co-chairs, etc.)</a:t>
            </a:r>
          </a:p>
        </p:txBody>
      </p:sp>
      <p:sp>
        <p:nvSpPr>
          <p:cNvPr id="19" name="TextBox 19">
            <a:extLst>
              <a:ext uri="{FF2B5EF4-FFF2-40B4-BE49-F238E27FC236}">
                <a16:creationId xmlns:a16="http://schemas.microsoft.com/office/drawing/2014/main" id="{1AECC905-8E38-8588-D4A4-36B378A8322B}"/>
              </a:ext>
            </a:extLst>
          </p:cNvPr>
          <p:cNvSpPr txBox="1"/>
          <p:nvPr/>
        </p:nvSpPr>
        <p:spPr>
          <a:xfrm>
            <a:off x="2151035" y="4644538"/>
            <a:ext cx="8364565" cy="423193"/>
          </a:xfrm>
          <a:prstGeom prst="rect">
            <a:avLst/>
          </a:prstGeom>
        </p:spPr>
        <p:txBody>
          <a:bodyPr wrap="square" lIns="0" tIns="0" rIns="0" bIns="0" rtlCol="0" anchor="t">
            <a:spAutoFit/>
          </a:bodyPr>
          <a:lstStyle/>
          <a:p>
            <a:r>
              <a:rPr lang="en-US" sz="2750" b="1">
                <a:solidFill>
                  <a:srgbClr val="322F2A"/>
                </a:solidFill>
                <a:latin typeface="Nunito Bold"/>
              </a:rPr>
              <a:t>Local ownership and buy-in is key.</a:t>
            </a:r>
          </a:p>
        </p:txBody>
      </p:sp>
    </p:spTree>
    <p:extLst>
      <p:ext uri="{BB962C8B-B14F-4D97-AF65-F5344CB8AC3E}">
        <p14:creationId xmlns:p14="http://schemas.microsoft.com/office/powerpoint/2010/main" val="2166796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673D66C2-6AC0-6C88-00A8-C29B57457DBE}"/>
            </a:ext>
          </a:extLst>
        </p:cNvPr>
        <p:cNvGrpSpPr/>
        <p:nvPr/>
      </p:nvGrpSpPr>
      <p:grpSpPr>
        <a:xfrm>
          <a:off x="0" y="0"/>
          <a:ext cx="0" cy="0"/>
          <a:chOff x="0" y="0"/>
          <a:chExt cx="0" cy="0"/>
        </a:xfrm>
      </p:grpSpPr>
      <p:grpSp>
        <p:nvGrpSpPr>
          <p:cNvPr id="11" name="Group 11">
            <a:extLst>
              <a:ext uri="{FF2B5EF4-FFF2-40B4-BE49-F238E27FC236}">
                <a16:creationId xmlns:a16="http://schemas.microsoft.com/office/drawing/2014/main" id="{2E927D36-0F1A-D466-85E0-FA1255215907}"/>
              </a:ext>
            </a:extLst>
          </p:cNvPr>
          <p:cNvGrpSpPr/>
          <p:nvPr/>
        </p:nvGrpSpPr>
        <p:grpSpPr>
          <a:xfrm>
            <a:off x="15201900" y="0"/>
            <a:ext cx="3086100" cy="10287000"/>
            <a:chOff x="0" y="0"/>
            <a:chExt cx="812800" cy="2709333"/>
          </a:xfrm>
        </p:grpSpPr>
        <p:sp>
          <p:nvSpPr>
            <p:cNvPr id="12" name="Freeform 12">
              <a:extLst>
                <a:ext uri="{FF2B5EF4-FFF2-40B4-BE49-F238E27FC236}">
                  <a16:creationId xmlns:a16="http://schemas.microsoft.com/office/drawing/2014/main" id="{2F5284E2-6FB3-595A-0A92-6650389837AF}"/>
                </a:ext>
              </a:extLst>
            </p:cNvPr>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002F6C"/>
            </a:solidFill>
          </p:spPr>
          <p:txBody>
            <a:bodyPr/>
            <a:lstStyle/>
            <a:p>
              <a:endParaRPr lang="en-US"/>
            </a:p>
          </p:txBody>
        </p:sp>
        <p:sp>
          <p:nvSpPr>
            <p:cNvPr id="13" name="TextBox 13">
              <a:extLst>
                <a:ext uri="{FF2B5EF4-FFF2-40B4-BE49-F238E27FC236}">
                  <a16:creationId xmlns:a16="http://schemas.microsoft.com/office/drawing/2014/main" id="{4A95CCC7-42AC-9989-2B38-53B9F9E22300}"/>
                </a:ext>
              </a:extLst>
            </p:cNvPr>
            <p:cNvSpPr txBox="1"/>
            <p:nvPr/>
          </p:nvSpPr>
          <p:spPr>
            <a:xfrm>
              <a:off x="0" y="-47625"/>
              <a:ext cx="812800" cy="2756958"/>
            </a:xfrm>
            <a:prstGeom prst="rect">
              <a:avLst/>
            </a:prstGeom>
          </p:spPr>
          <p:txBody>
            <a:bodyPr lIns="50800" tIns="50800" rIns="50800" bIns="50800" rtlCol="0" anchor="ctr"/>
            <a:lstStyle/>
            <a:p>
              <a:pPr algn="ctr">
                <a:lnSpc>
                  <a:spcPts val="3012"/>
                </a:lnSpc>
              </a:pPr>
              <a:endParaRPr/>
            </a:p>
          </p:txBody>
        </p:sp>
      </p:grpSp>
      <p:sp>
        <p:nvSpPr>
          <p:cNvPr id="16" name="TextBox 16">
            <a:extLst>
              <a:ext uri="{FF2B5EF4-FFF2-40B4-BE49-F238E27FC236}">
                <a16:creationId xmlns:a16="http://schemas.microsoft.com/office/drawing/2014/main" id="{5DC45792-18D5-8352-D6C8-4415910DB91A}"/>
              </a:ext>
            </a:extLst>
          </p:cNvPr>
          <p:cNvSpPr txBox="1"/>
          <p:nvPr/>
        </p:nvSpPr>
        <p:spPr>
          <a:xfrm>
            <a:off x="1008228" y="543923"/>
            <a:ext cx="10904237" cy="1177290"/>
          </a:xfrm>
          <a:prstGeom prst="rect">
            <a:avLst/>
          </a:prstGeom>
        </p:spPr>
        <p:txBody>
          <a:bodyPr lIns="0" tIns="0" rIns="0" bIns="0" rtlCol="0" anchor="t">
            <a:spAutoFit/>
          </a:bodyPr>
          <a:lstStyle/>
          <a:p>
            <a:pPr>
              <a:lnSpc>
                <a:spcPts val="9660"/>
              </a:lnSpc>
              <a:spcBef>
                <a:spcPct val="0"/>
              </a:spcBef>
            </a:pPr>
            <a:r>
              <a:rPr lang="en-US" sz="6900">
                <a:solidFill>
                  <a:srgbClr val="322F2A"/>
                </a:solidFill>
                <a:latin typeface="Oswald"/>
                <a:ea typeface="Oswald"/>
                <a:cs typeface="Oswald"/>
                <a:sym typeface="Oswald"/>
              </a:rPr>
              <a:t>Appendix</a:t>
            </a:r>
          </a:p>
        </p:txBody>
      </p:sp>
      <p:sp>
        <p:nvSpPr>
          <p:cNvPr id="14" name="Freeform 5">
            <a:extLst>
              <a:ext uri="{FF2B5EF4-FFF2-40B4-BE49-F238E27FC236}">
                <a16:creationId xmlns:a16="http://schemas.microsoft.com/office/drawing/2014/main" id="{1CF82B17-4C69-3A2D-803E-C7463A36EBC2}"/>
              </a:ext>
            </a:extLst>
          </p:cNvPr>
          <p:cNvSpPr/>
          <p:nvPr/>
        </p:nvSpPr>
        <p:spPr>
          <a:xfrm>
            <a:off x="14706600" y="7200900"/>
            <a:ext cx="2881087" cy="2801550"/>
          </a:xfrm>
          <a:custGeom>
            <a:avLst/>
            <a:gdLst/>
            <a:ahLst/>
            <a:cxnLst/>
            <a:rect l="l" t="t" r="r" b="b"/>
            <a:pathLst>
              <a:path w="5386613" h="5697150">
                <a:moveTo>
                  <a:pt x="0" y="0"/>
                </a:moveTo>
                <a:lnTo>
                  <a:pt x="5386613" y="0"/>
                </a:lnTo>
                <a:lnTo>
                  <a:pt x="5386613" y="5697150"/>
                </a:lnTo>
                <a:lnTo>
                  <a:pt x="0" y="5697150"/>
                </a:lnTo>
                <a:lnTo>
                  <a:pt x="0" y="0"/>
                </a:lnTo>
                <a:close/>
              </a:path>
            </a:pathLst>
          </a:custGeom>
          <a:blipFill>
            <a:blip r:embed="rId2"/>
            <a:stretch>
              <a:fillRect/>
            </a:stretch>
          </a:blipFill>
        </p:spPr>
        <p:txBody>
          <a:bodyPr/>
          <a:lstStyle/>
          <a:p>
            <a:endParaRPr lang="en-US"/>
          </a:p>
        </p:txBody>
      </p:sp>
      <p:sp>
        <p:nvSpPr>
          <p:cNvPr id="20" name="TextBox 19">
            <a:extLst>
              <a:ext uri="{FF2B5EF4-FFF2-40B4-BE49-F238E27FC236}">
                <a16:creationId xmlns:a16="http://schemas.microsoft.com/office/drawing/2014/main" id="{88F3EC8E-36CA-BAFE-716D-057AD6921718}"/>
              </a:ext>
            </a:extLst>
          </p:cNvPr>
          <p:cNvSpPr txBox="1"/>
          <p:nvPr/>
        </p:nvSpPr>
        <p:spPr>
          <a:xfrm>
            <a:off x="1008228" y="9257621"/>
            <a:ext cx="9144000" cy="369332"/>
          </a:xfrm>
          <a:prstGeom prst="rect">
            <a:avLst/>
          </a:prstGeom>
          <a:noFill/>
        </p:spPr>
        <p:txBody>
          <a:bodyPr wrap="square">
            <a:spAutoFit/>
          </a:bodyPr>
          <a:lstStyle/>
          <a:p>
            <a:pPr marL="0" marR="0">
              <a:buNone/>
            </a:pPr>
            <a:r>
              <a:rPr lang="en-US" sz="1800" u="sng">
                <a:solidFill>
                  <a:srgbClr val="000000"/>
                </a:solidFill>
                <a:effectLst/>
                <a:latin typeface="Aptos" panose="020B0004020202020204" pitchFamily="34" charset="0"/>
                <a:ea typeface="Times New Roman" panose="02020603050405020304" pitchFamily="18" charset="0"/>
                <a:cs typeface="Aptos" panose="020B0004020202020204" pitchFamily="34" charset="0"/>
                <a:hlinkClick r:id="rId3"/>
              </a:rPr>
              <a:t>https://westerlyri.gov/DocumentCenter/View/14388/Age-Friendly-Westerly-Plan-2025</a:t>
            </a:r>
            <a:endParaRPr lang="en-US" sz="1800">
              <a:effectLst/>
              <a:latin typeface="Aptos" panose="020B0004020202020204" pitchFamily="34" charset="0"/>
              <a:ea typeface="Aptos" panose="020B0004020202020204" pitchFamily="34" charset="0"/>
              <a:cs typeface="Aptos" panose="020B0004020202020204" pitchFamily="34" charset="0"/>
            </a:endParaRPr>
          </a:p>
        </p:txBody>
      </p:sp>
      <p:pic>
        <p:nvPicPr>
          <p:cNvPr id="22" name="Picture 21">
            <a:extLst>
              <a:ext uri="{FF2B5EF4-FFF2-40B4-BE49-F238E27FC236}">
                <a16:creationId xmlns:a16="http://schemas.microsoft.com/office/drawing/2014/main" id="{022CE742-93D8-CEE7-0B48-DC315A116E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228" y="2172712"/>
            <a:ext cx="9144000" cy="6858000"/>
          </a:xfrm>
          <a:prstGeom prst="rect">
            <a:avLst/>
          </a:prstGeom>
        </p:spPr>
      </p:pic>
    </p:spTree>
    <p:extLst>
      <p:ext uri="{BB962C8B-B14F-4D97-AF65-F5344CB8AC3E}">
        <p14:creationId xmlns:p14="http://schemas.microsoft.com/office/powerpoint/2010/main" val="3565089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15201900" y="0"/>
            <a:ext cx="3086100" cy="10287000"/>
            <a:chOff x="0" y="0"/>
            <a:chExt cx="812800" cy="2709333"/>
          </a:xfrm>
        </p:grpSpPr>
        <p:sp>
          <p:nvSpPr>
            <p:cNvPr id="3" name="Freeform 3"/>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FE46A"/>
            </a:solidFill>
          </p:spPr>
          <p:txBody>
            <a:bodyPr/>
            <a:lstStyle/>
            <a:p>
              <a:endParaRPr lang="en-US"/>
            </a:p>
          </p:txBody>
        </p:sp>
        <p:sp>
          <p:nvSpPr>
            <p:cNvPr id="4" name="TextBox 4"/>
            <p:cNvSpPr txBox="1"/>
            <p:nvPr/>
          </p:nvSpPr>
          <p:spPr>
            <a:xfrm>
              <a:off x="0" y="-47625"/>
              <a:ext cx="812800" cy="2756958"/>
            </a:xfrm>
            <a:prstGeom prst="rect">
              <a:avLst/>
            </a:prstGeom>
          </p:spPr>
          <p:txBody>
            <a:bodyPr lIns="50800" tIns="50800" rIns="50800" bIns="50800" rtlCol="0" anchor="ctr"/>
            <a:lstStyle/>
            <a:p>
              <a:pPr algn="ctr">
                <a:lnSpc>
                  <a:spcPts val="3012"/>
                </a:lnSpc>
              </a:pPr>
              <a:endParaRPr/>
            </a:p>
          </p:txBody>
        </p:sp>
      </p:grpSp>
      <p:sp>
        <p:nvSpPr>
          <p:cNvPr id="5" name="Freeform 5"/>
          <p:cNvSpPr/>
          <p:nvPr/>
        </p:nvSpPr>
        <p:spPr>
          <a:xfrm>
            <a:off x="-1056550" y="-1028700"/>
            <a:ext cx="5704749" cy="3398925"/>
          </a:xfrm>
          <a:custGeom>
            <a:avLst/>
            <a:gdLst/>
            <a:ahLst/>
            <a:cxnLst/>
            <a:rect l="l" t="t" r="r" b="b"/>
            <a:pathLst>
              <a:path w="7099857" h="4756904">
                <a:moveTo>
                  <a:pt x="0" y="0"/>
                </a:moveTo>
                <a:lnTo>
                  <a:pt x="7099857" y="0"/>
                </a:lnTo>
                <a:lnTo>
                  <a:pt x="7099857" y="4756904"/>
                </a:lnTo>
                <a:lnTo>
                  <a:pt x="0" y="47569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5334000" y="598469"/>
            <a:ext cx="15240000" cy="1187505"/>
          </a:xfrm>
          <a:prstGeom prst="rect">
            <a:avLst/>
          </a:prstGeom>
        </p:spPr>
        <p:txBody>
          <a:bodyPr wrap="square" lIns="0" tIns="0" rIns="0" bIns="0" rtlCol="0" anchor="t">
            <a:spAutoFit/>
          </a:bodyPr>
          <a:lstStyle/>
          <a:p>
            <a:pPr lvl="0">
              <a:lnSpc>
                <a:spcPts val="10080"/>
              </a:lnSpc>
              <a:spcBef>
                <a:spcPct val="0"/>
              </a:spcBef>
            </a:pPr>
            <a:r>
              <a:rPr lang="en-US" sz="7200">
                <a:solidFill>
                  <a:srgbClr val="322F2A"/>
                </a:solidFill>
                <a:latin typeface="Oswald"/>
                <a:sym typeface="Oswald"/>
              </a:rPr>
              <a:t>Action Plan: </a:t>
            </a:r>
            <a:r>
              <a:rPr lang="en-US" sz="7200">
                <a:solidFill>
                  <a:srgbClr val="322F2A"/>
                </a:solidFill>
                <a:latin typeface="Oswald"/>
              </a:rPr>
              <a:t>Housing</a:t>
            </a:r>
            <a:endParaRPr lang="en-US" sz="7200">
              <a:solidFill>
                <a:srgbClr val="322F2A"/>
              </a:solidFill>
              <a:latin typeface="Oswald"/>
              <a:sym typeface="Oswald"/>
            </a:endParaRPr>
          </a:p>
        </p:txBody>
      </p:sp>
      <p:pic>
        <p:nvPicPr>
          <p:cNvPr id="10" name="Picture 9">
            <a:extLst>
              <a:ext uri="{FF2B5EF4-FFF2-40B4-BE49-F238E27FC236}">
                <a16:creationId xmlns:a16="http://schemas.microsoft.com/office/drawing/2014/main" id="{79B50D68-F259-65F2-B98E-1714ABF9428D}"/>
              </a:ext>
            </a:extLst>
          </p:cNvPr>
          <p:cNvPicPr>
            <a:picLocks noChangeAspect="1"/>
          </p:cNvPicPr>
          <p:nvPr/>
        </p:nvPicPr>
        <p:blipFill>
          <a:blip r:embed="rId4"/>
          <a:stretch>
            <a:fillRect/>
          </a:stretch>
        </p:blipFill>
        <p:spPr>
          <a:xfrm>
            <a:off x="2057400" y="2008742"/>
            <a:ext cx="13514697" cy="805549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5200113A-8B03-CE22-B29C-2071DD26084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0EE20BA-51D6-F732-59EA-5780891D1D95}"/>
              </a:ext>
            </a:extLst>
          </p:cNvPr>
          <p:cNvGrpSpPr/>
          <p:nvPr/>
        </p:nvGrpSpPr>
        <p:grpSpPr>
          <a:xfrm>
            <a:off x="15201900" y="0"/>
            <a:ext cx="3086100" cy="10287000"/>
            <a:chOff x="0" y="0"/>
            <a:chExt cx="812800" cy="2709333"/>
          </a:xfrm>
        </p:grpSpPr>
        <p:sp>
          <p:nvSpPr>
            <p:cNvPr id="3" name="Freeform 3">
              <a:extLst>
                <a:ext uri="{FF2B5EF4-FFF2-40B4-BE49-F238E27FC236}">
                  <a16:creationId xmlns:a16="http://schemas.microsoft.com/office/drawing/2014/main" id="{0E48F342-3300-2D07-B268-E0BE809B1ED3}"/>
                </a:ext>
              </a:extLst>
            </p:cNvPr>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FE46A"/>
            </a:solidFill>
          </p:spPr>
          <p:txBody>
            <a:bodyPr/>
            <a:lstStyle/>
            <a:p>
              <a:endParaRPr lang="en-US"/>
            </a:p>
          </p:txBody>
        </p:sp>
        <p:sp>
          <p:nvSpPr>
            <p:cNvPr id="4" name="TextBox 4">
              <a:extLst>
                <a:ext uri="{FF2B5EF4-FFF2-40B4-BE49-F238E27FC236}">
                  <a16:creationId xmlns:a16="http://schemas.microsoft.com/office/drawing/2014/main" id="{9487ACEC-0B3D-F48E-A8B9-8476DF4D97D3}"/>
                </a:ext>
              </a:extLst>
            </p:cNvPr>
            <p:cNvSpPr txBox="1"/>
            <p:nvPr/>
          </p:nvSpPr>
          <p:spPr>
            <a:xfrm>
              <a:off x="0" y="-47625"/>
              <a:ext cx="812800" cy="2756958"/>
            </a:xfrm>
            <a:prstGeom prst="rect">
              <a:avLst/>
            </a:prstGeom>
          </p:spPr>
          <p:txBody>
            <a:bodyPr lIns="50800" tIns="50800" rIns="50800" bIns="50800" rtlCol="0" anchor="ctr"/>
            <a:lstStyle/>
            <a:p>
              <a:pPr algn="ctr">
                <a:lnSpc>
                  <a:spcPts val="3012"/>
                </a:lnSpc>
              </a:pPr>
              <a:endParaRPr/>
            </a:p>
          </p:txBody>
        </p:sp>
      </p:grpSp>
      <p:sp>
        <p:nvSpPr>
          <p:cNvPr id="5" name="Freeform 5">
            <a:extLst>
              <a:ext uri="{FF2B5EF4-FFF2-40B4-BE49-F238E27FC236}">
                <a16:creationId xmlns:a16="http://schemas.microsoft.com/office/drawing/2014/main" id="{FBB6B252-810D-D9B0-0F31-0F1AFD1F0262}"/>
              </a:ext>
            </a:extLst>
          </p:cNvPr>
          <p:cNvSpPr/>
          <p:nvPr/>
        </p:nvSpPr>
        <p:spPr>
          <a:xfrm>
            <a:off x="-1056550" y="-1028700"/>
            <a:ext cx="5704749" cy="3398925"/>
          </a:xfrm>
          <a:custGeom>
            <a:avLst/>
            <a:gdLst/>
            <a:ahLst/>
            <a:cxnLst/>
            <a:rect l="l" t="t" r="r" b="b"/>
            <a:pathLst>
              <a:path w="7099857" h="4756904">
                <a:moveTo>
                  <a:pt x="0" y="0"/>
                </a:moveTo>
                <a:lnTo>
                  <a:pt x="7099857" y="0"/>
                </a:lnTo>
                <a:lnTo>
                  <a:pt x="7099857" y="4756904"/>
                </a:lnTo>
                <a:lnTo>
                  <a:pt x="0" y="47569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a:extLst>
              <a:ext uri="{FF2B5EF4-FFF2-40B4-BE49-F238E27FC236}">
                <a16:creationId xmlns:a16="http://schemas.microsoft.com/office/drawing/2014/main" id="{66803C46-2790-4E4A-8A31-76D07F375924}"/>
              </a:ext>
            </a:extLst>
          </p:cNvPr>
          <p:cNvSpPr txBox="1"/>
          <p:nvPr/>
        </p:nvSpPr>
        <p:spPr>
          <a:xfrm>
            <a:off x="1524000" y="495300"/>
            <a:ext cx="15240000" cy="1187505"/>
          </a:xfrm>
          <a:prstGeom prst="rect">
            <a:avLst/>
          </a:prstGeom>
        </p:spPr>
        <p:txBody>
          <a:bodyPr wrap="square" lIns="0" tIns="0" rIns="0" bIns="0" rtlCol="0" anchor="t">
            <a:spAutoFit/>
          </a:bodyPr>
          <a:lstStyle/>
          <a:p>
            <a:pPr lvl="0" algn="ctr">
              <a:lnSpc>
                <a:spcPts val="10080"/>
              </a:lnSpc>
              <a:spcBef>
                <a:spcPct val="0"/>
              </a:spcBef>
            </a:pPr>
            <a:r>
              <a:rPr lang="en-US" sz="7200">
                <a:solidFill>
                  <a:srgbClr val="322F2A"/>
                </a:solidFill>
                <a:latin typeface="Oswald"/>
                <a:ea typeface="Oswald"/>
                <a:cs typeface="Oswald"/>
                <a:sym typeface="Oswald"/>
              </a:rPr>
              <a:t>Action Plan: </a:t>
            </a:r>
            <a:r>
              <a:rPr lang="en-US" sz="7200">
                <a:solidFill>
                  <a:srgbClr val="322F2A"/>
                </a:solidFill>
                <a:latin typeface="Oswald"/>
              </a:rPr>
              <a:t>Transportation</a:t>
            </a:r>
            <a:r>
              <a:rPr lang="en-US" sz="7200">
                <a:solidFill>
                  <a:srgbClr val="322F2A"/>
                </a:solidFill>
                <a:latin typeface="Oswald"/>
                <a:ea typeface="Oswald"/>
                <a:cs typeface="Oswald"/>
                <a:sym typeface="Oswald"/>
              </a:rPr>
              <a:t>   </a:t>
            </a:r>
          </a:p>
        </p:txBody>
      </p:sp>
      <p:pic>
        <p:nvPicPr>
          <p:cNvPr id="10" name="Picture 9">
            <a:extLst>
              <a:ext uri="{FF2B5EF4-FFF2-40B4-BE49-F238E27FC236}">
                <a16:creationId xmlns:a16="http://schemas.microsoft.com/office/drawing/2014/main" id="{45E7A971-8960-FA26-FBB9-3B7086B9A2D9}"/>
              </a:ext>
            </a:extLst>
          </p:cNvPr>
          <p:cNvPicPr>
            <a:picLocks noChangeAspect="1"/>
          </p:cNvPicPr>
          <p:nvPr/>
        </p:nvPicPr>
        <p:blipFill>
          <a:blip r:embed="rId4"/>
          <a:stretch>
            <a:fillRect/>
          </a:stretch>
        </p:blipFill>
        <p:spPr>
          <a:xfrm>
            <a:off x="2497772" y="1682805"/>
            <a:ext cx="13292456" cy="8505507"/>
          </a:xfrm>
          <a:prstGeom prst="rect">
            <a:avLst/>
          </a:prstGeom>
        </p:spPr>
      </p:pic>
    </p:spTree>
    <p:extLst>
      <p:ext uri="{BB962C8B-B14F-4D97-AF65-F5344CB8AC3E}">
        <p14:creationId xmlns:p14="http://schemas.microsoft.com/office/powerpoint/2010/main" val="3873805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268E3D36-529E-B829-42A6-8A78292970D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74EC04C-7C27-06E9-2953-9C68019040E0}"/>
              </a:ext>
            </a:extLst>
          </p:cNvPr>
          <p:cNvGrpSpPr/>
          <p:nvPr/>
        </p:nvGrpSpPr>
        <p:grpSpPr>
          <a:xfrm>
            <a:off x="15201900" y="0"/>
            <a:ext cx="3086100" cy="10287000"/>
            <a:chOff x="0" y="0"/>
            <a:chExt cx="812800" cy="2709333"/>
          </a:xfrm>
        </p:grpSpPr>
        <p:sp>
          <p:nvSpPr>
            <p:cNvPr id="3" name="Freeform 3">
              <a:extLst>
                <a:ext uri="{FF2B5EF4-FFF2-40B4-BE49-F238E27FC236}">
                  <a16:creationId xmlns:a16="http://schemas.microsoft.com/office/drawing/2014/main" id="{43314B47-A264-79C9-CAAB-B5A7EAE304E8}"/>
                </a:ext>
              </a:extLst>
            </p:cNvPr>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FE46A"/>
            </a:solidFill>
          </p:spPr>
          <p:txBody>
            <a:bodyPr/>
            <a:lstStyle/>
            <a:p>
              <a:endParaRPr lang="en-US"/>
            </a:p>
          </p:txBody>
        </p:sp>
        <p:sp>
          <p:nvSpPr>
            <p:cNvPr id="4" name="TextBox 4">
              <a:extLst>
                <a:ext uri="{FF2B5EF4-FFF2-40B4-BE49-F238E27FC236}">
                  <a16:creationId xmlns:a16="http://schemas.microsoft.com/office/drawing/2014/main" id="{0B4C74CE-F8F3-E805-2399-C223960B648D}"/>
                </a:ext>
              </a:extLst>
            </p:cNvPr>
            <p:cNvSpPr txBox="1"/>
            <p:nvPr/>
          </p:nvSpPr>
          <p:spPr>
            <a:xfrm>
              <a:off x="0" y="-47625"/>
              <a:ext cx="812800" cy="2756958"/>
            </a:xfrm>
            <a:prstGeom prst="rect">
              <a:avLst/>
            </a:prstGeom>
          </p:spPr>
          <p:txBody>
            <a:bodyPr lIns="50800" tIns="50800" rIns="50800" bIns="50800" rtlCol="0" anchor="ctr"/>
            <a:lstStyle/>
            <a:p>
              <a:pPr algn="ctr">
                <a:lnSpc>
                  <a:spcPts val="3012"/>
                </a:lnSpc>
              </a:pPr>
              <a:endParaRPr/>
            </a:p>
          </p:txBody>
        </p:sp>
      </p:grpSp>
      <p:sp>
        <p:nvSpPr>
          <p:cNvPr id="5" name="Freeform 5">
            <a:extLst>
              <a:ext uri="{FF2B5EF4-FFF2-40B4-BE49-F238E27FC236}">
                <a16:creationId xmlns:a16="http://schemas.microsoft.com/office/drawing/2014/main" id="{62300E65-EC27-339B-CFE7-A4A37D2F66DF}"/>
              </a:ext>
            </a:extLst>
          </p:cNvPr>
          <p:cNvSpPr/>
          <p:nvPr/>
        </p:nvSpPr>
        <p:spPr>
          <a:xfrm>
            <a:off x="-1056550" y="-1028700"/>
            <a:ext cx="5704749" cy="3398925"/>
          </a:xfrm>
          <a:custGeom>
            <a:avLst/>
            <a:gdLst/>
            <a:ahLst/>
            <a:cxnLst/>
            <a:rect l="l" t="t" r="r" b="b"/>
            <a:pathLst>
              <a:path w="7099857" h="4756904">
                <a:moveTo>
                  <a:pt x="0" y="0"/>
                </a:moveTo>
                <a:lnTo>
                  <a:pt x="7099857" y="0"/>
                </a:lnTo>
                <a:lnTo>
                  <a:pt x="7099857" y="4756904"/>
                </a:lnTo>
                <a:lnTo>
                  <a:pt x="0" y="47569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a:extLst>
              <a:ext uri="{FF2B5EF4-FFF2-40B4-BE49-F238E27FC236}">
                <a16:creationId xmlns:a16="http://schemas.microsoft.com/office/drawing/2014/main" id="{E5A1EBC3-462D-8F7E-E79E-0E3F04C06495}"/>
              </a:ext>
            </a:extLst>
          </p:cNvPr>
          <p:cNvSpPr txBox="1"/>
          <p:nvPr/>
        </p:nvSpPr>
        <p:spPr>
          <a:xfrm>
            <a:off x="1524000" y="741382"/>
            <a:ext cx="15240000" cy="1187505"/>
          </a:xfrm>
          <a:prstGeom prst="rect">
            <a:avLst/>
          </a:prstGeom>
        </p:spPr>
        <p:txBody>
          <a:bodyPr wrap="square" lIns="0" tIns="0" rIns="0" bIns="0" rtlCol="0" anchor="t">
            <a:spAutoFit/>
          </a:bodyPr>
          <a:lstStyle/>
          <a:p>
            <a:pPr marL="0" lvl="0" indent="0" algn="ctr">
              <a:lnSpc>
                <a:spcPts val="10080"/>
              </a:lnSpc>
              <a:spcBef>
                <a:spcPct val="0"/>
              </a:spcBef>
            </a:pPr>
            <a:r>
              <a:rPr lang="en-US" sz="7200">
                <a:solidFill>
                  <a:srgbClr val="322F2A"/>
                </a:solidFill>
                <a:latin typeface="Oswald"/>
                <a:ea typeface="Oswald"/>
                <a:cs typeface="Oswald"/>
                <a:sym typeface="Oswald"/>
              </a:rPr>
              <a:t>Action Plan: Communication &amp; Information   </a:t>
            </a:r>
          </a:p>
        </p:txBody>
      </p:sp>
      <p:pic>
        <p:nvPicPr>
          <p:cNvPr id="14" name="Picture 13">
            <a:extLst>
              <a:ext uri="{FF2B5EF4-FFF2-40B4-BE49-F238E27FC236}">
                <a16:creationId xmlns:a16="http://schemas.microsoft.com/office/drawing/2014/main" id="{6F35D0A9-AA8C-B2CA-C81A-5B05368111E8}"/>
              </a:ext>
            </a:extLst>
          </p:cNvPr>
          <p:cNvPicPr>
            <a:picLocks noChangeAspect="1"/>
          </p:cNvPicPr>
          <p:nvPr/>
        </p:nvPicPr>
        <p:blipFill>
          <a:blip r:embed="rId4"/>
          <a:stretch>
            <a:fillRect/>
          </a:stretch>
        </p:blipFill>
        <p:spPr>
          <a:xfrm>
            <a:off x="2209800" y="2006208"/>
            <a:ext cx="13275211" cy="8203471"/>
          </a:xfrm>
          <a:prstGeom prst="rect">
            <a:avLst/>
          </a:prstGeom>
        </p:spPr>
      </p:pic>
    </p:spTree>
    <p:extLst>
      <p:ext uri="{BB962C8B-B14F-4D97-AF65-F5344CB8AC3E}">
        <p14:creationId xmlns:p14="http://schemas.microsoft.com/office/powerpoint/2010/main" val="4219505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9986307" y="1106940"/>
            <a:ext cx="1040410" cy="104041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9B3"/>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spc="240">
                  <a:solidFill>
                    <a:srgbClr val="322F2A"/>
                  </a:solidFill>
                  <a:latin typeface="Nunito"/>
                  <a:ea typeface="Nunito"/>
                  <a:cs typeface="Nunito"/>
                  <a:sym typeface="Nunito"/>
                </a:rPr>
                <a:t>01</a:t>
              </a:r>
            </a:p>
          </p:txBody>
        </p:sp>
      </p:grpSp>
      <p:grpSp>
        <p:nvGrpSpPr>
          <p:cNvPr id="5" name="Group 5"/>
          <p:cNvGrpSpPr/>
          <p:nvPr/>
        </p:nvGrpSpPr>
        <p:grpSpPr>
          <a:xfrm>
            <a:off x="9956333" y="2885027"/>
            <a:ext cx="1040410" cy="104041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F6C"/>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spc="240">
                  <a:solidFill>
                    <a:srgbClr val="FFFFFF"/>
                  </a:solidFill>
                  <a:latin typeface="Nunito"/>
                  <a:ea typeface="Nunito"/>
                  <a:cs typeface="Nunito"/>
                  <a:sym typeface="Nunito"/>
                </a:rPr>
                <a:t>02</a:t>
              </a:r>
            </a:p>
          </p:txBody>
        </p:sp>
      </p:grpSp>
      <p:grpSp>
        <p:nvGrpSpPr>
          <p:cNvPr id="8" name="Group 8"/>
          <p:cNvGrpSpPr/>
          <p:nvPr/>
        </p:nvGrpSpPr>
        <p:grpSpPr>
          <a:xfrm>
            <a:off x="9986306" y="4670507"/>
            <a:ext cx="1040410" cy="104041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9B3"/>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spc="240">
                  <a:solidFill>
                    <a:srgbClr val="322F2A"/>
                  </a:solidFill>
                  <a:latin typeface="Nunito"/>
                  <a:ea typeface="Nunito"/>
                  <a:cs typeface="Nunito"/>
                  <a:sym typeface="Nunito"/>
                </a:rPr>
                <a:t>03</a:t>
              </a:r>
            </a:p>
          </p:txBody>
        </p:sp>
      </p:grpSp>
      <p:grpSp>
        <p:nvGrpSpPr>
          <p:cNvPr id="11" name="Group 11"/>
          <p:cNvGrpSpPr/>
          <p:nvPr/>
        </p:nvGrpSpPr>
        <p:grpSpPr>
          <a:xfrm>
            <a:off x="9955600" y="6591300"/>
            <a:ext cx="1040410" cy="104041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F6C"/>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spc="240">
                  <a:solidFill>
                    <a:srgbClr val="FFFFFF"/>
                  </a:solidFill>
                  <a:latin typeface="Nunito"/>
                  <a:ea typeface="Nunito"/>
                  <a:cs typeface="Nunito"/>
                  <a:sym typeface="Nunito"/>
                </a:rPr>
                <a:t>04</a:t>
              </a:r>
            </a:p>
          </p:txBody>
        </p:sp>
      </p:grpSp>
      <p:grpSp>
        <p:nvGrpSpPr>
          <p:cNvPr id="17" name="Group 17"/>
          <p:cNvGrpSpPr/>
          <p:nvPr/>
        </p:nvGrpSpPr>
        <p:grpSpPr>
          <a:xfrm>
            <a:off x="0" y="-17815"/>
            <a:ext cx="9144000" cy="10287000"/>
            <a:chOff x="0" y="0"/>
            <a:chExt cx="2408296" cy="2709333"/>
          </a:xfrm>
        </p:grpSpPr>
        <p:sp>
          <p:nvSpPr>
            <p:cNvPr id="18" name="Freeform 18"/>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FE46A"/>
            </a:solidFill>
          </p:spPr>
          <p:txBody>
            <a:bodyPr/>
            <a:lstStyle/>
            <a:p>
              <a:endParaRPr lang="en-US"/>
            </a:p>
          </p:txBody>
        </p:sp>
        <p:sp>
          <p:nvSpPr>
            <p:cNvPr id="19" name="TextBox 19"/>
            <p:cNvSpPr txBox="1"/>
            <p:nvPr/>
          </p:nvSpPr>
          <p:spPr>
            <a:xfrm>
              <a:off x="0" y="-47625"/>
              <a:ext cx="2408296" cy="2756958"/>
            </a:xfrm>
            <a:prstGeom prst="rect">
              <a:avLst/>
            </a:prstGeom>
          </p:spPr>
          <p:txBody>
            <a:bodyPr lIns="50800" tIns="50800" rIns="50800" bIns="50800" rtlCol="0" anchor="ctr"/>
            <a:lstStyle/>
            <a:p>
              <a:pPr algn="ctr">
                <a:lnSpc>
                  <a:spcPts val="3012"/>
                </a:lnSpc>
              </a:pPr>
              <a:endParaRPr/>
            </a:p>
          </p:txBody>
        </p:sp>
      </p:grpSp>
      <p:sp>
        <p:nvSpPr>
          <p:cNvPr id="20" name="Freeform 20"/>
          <p:cNvSpPr/>
          <p:nvPr/>
        </p:nvSpPr>
        <p:spPr>
          <a:xfrm>
            <a:off x="-492832" y="5460330"/>
            <a:ext cx="9636832" cy="6456677"/>
          </a:xfrm>
          <a:custGeom>
            <a:avLst/>
            <a:gdLst/>
            <a:ahLst/>
            <a:cxnLst/>
            <a:rect l="l" t="t" r="r" b="b"/>
            <a:pathLst>
              <a:path w="9636832" h="6456677">
                <a:moveTo>
                  <a:pt x="0" y="0"/>
                </a:moveTo>
                <a:lnTo>
                  <a:pt x="9636832" y="0"/>
                </a:lnTo>
                <a:lnTo>
                  <a:pt x="9636832" y="6456678"/>
                </a:lnTo>
                <a:lnTo>
                  <a:pt x="0" y="64566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21"/>
          <p:cNvSpPr txBox="1"/>
          <p:nvPr/>
        </p:nvSpPr>
        <p:spPr>
          <a:xfrm>
            <a:off x="3047532" y="3983313"/>
            <a:ext cx="3048937" cy="1477017"/>
          </a:xfrm>
          <a:prstGeom prst="rect">
            <a:avLst/>
          </a:prstGeom>
        </p:spPr>
        <p:txBody>
          <a:bodyPr lIns="0" tIns="0" rIns="0" bIns="0" rtlCol="0" anchor="t">
            <a:spAutoFit/>
          </a:bodyPr>
          <a:lstStyle/>
          <a:p>
            <a:pPr marL="0" lvl="0" indent="0" algn="l">
              <a:lnSpc>
                <a:spcPts val="12039"/>
              </a:lnSpc>
              <a:spcBef>
                <a:spcPct val="0"/>
              </a:spcBef>
            </a:pPr>
            <a:r>
              <a:rPr lang="en-US" sz="8599">
                <a:solidFill>
                  <a:srgbClr val="131112"/>
                </a:solidFill>
                <a:latin typeface="Oswald"/>
                <a:ea typeface="Oswald"/>
                <a:cs typeface="Oswald"/>
                <a:sym typeface="Oswald"/>
              </a:rPr>
              <a:t>Agenda</a:t>
            </a:r>
          </a:p>
        </p:txBody>
      </p:sp>
      <p:sp>
        <p:nvSpPr>
          <p:cNvPr id="22" name="TextBox 22"/>
          <p:cNvSpPr txBox="1"/>
          <p:nvPr/>
        </p:nvSpPr>
        <p:spPr>
          <a:xfrm>
            <a:off x="11389414" y="1362095"/>
            <a:ext cx="5915378" cy="481330"/>
          </a:xfrm>
          <a:prstGeom prst="rect">
            <a:avLst/>
          </a:prstGeom>
        </p:spPr>
        <p:txBody>
          <a:bodyPr lIns="0" tIns="0" rIns="0" bIns="0" rtlCol="0" anchor="t">
            <a:spAutoFit/>
          </a:bodyPr>
          <a:lstStyle/>
          <a:p>
            <a:pPr algn="l">
              <a:lnSpc>
                <a:spcPts val="3919"/>
              </a:lnSpc>
            </a:pPr>
            <a:r>
              <a:rPr lang="en-US" sz="2799">
                <a:solidFill>
                  <a:srgbClr val="322F2A"/>
                </a:solidFill>
                <a:latin typeface="Nunito"/>
                <a:ea typeface="Nunito"/>
                <a:cs typeface="Nunito"/>
                <a:sym typeface="Nunito"/>
              </a:rPr>
              <a:t>Background</a:t>
            </a:r>
          </a:p>
        </p:txBody>
      </p:sp>
      <p:sp>
        <p:nvSpPr>
          <p:cNvPr id="23" name="TextBox 23"/>
          <p:cNvSpPr txBox="1"/>
          <p:nvPr/>
        </p:nvSpPr>
        <p:spPr>
          <a:xfrm>
            <a:off x="11389414" y="4905716"/>
            <a:ext cx="5915378" cy="481330"/>
          </a:xfrm>
          <a:prstGeom prst="rect">
            <a:avLst/>
          </a:prstGeom>
        </p:spPr>
        <p:txBody>
          <a:bodyPr lIns="0" tIns="0" rIns="0" bIns="0" rtlCol="0" anchor="t">
            <a:spAutoFit/>
          </a:bodyPr>
          <a:lstStyle/>
          <a:p>
            <a:pPr algn="l">
              <a:lnSpc>
                <a:spcPts val="3919"/>
              </a:lnSpc>
            </a:pPr>
            <a:r>
              <a:rPr lang="en-US" sz="2799">
                <a:solidFill>
                  <a:srgbClr val="322F2A"/>
                </a:solidFill>
                <a:latin typeface="Nunito"/>
                <a:ea typeface="Nunito"/>
                <a:cs typeface="Nunito"/>
                <a:sym typeface="Nunito"/>
              </a:rPr>
              <a:t>Workgroups</a:t>
            </a:r>
          </a:p>
        </p:txBody>
      </p:sp>
      <p:sp>
        <p:nvSpPr>
          <p:cNvPr id="24" name="TextBox 24"/>
          <p:cNvSpPr txBox="1"/>
          <p:nvPr/>
        </p:nvSpPr>
        <p:spPr>
          <a:xfrm>
            <a:off x="11358707" y="6846455"/>
            <a:ext cx="5915378" cy="481330"/>
          </a:xfrm>
          <a:prstGeom prst="rect">
            <a:avLst/>
          </a:prstGeom>
        </p:spPr>
        <p:txBody>
          <a:bodyPr lIns="0" tIns="0" rIns="0" bIns="0" rtlCol="0" anchor="t">
            <a:spAutoFit/>
          </a:bodyPr>
          <a:lstStyle/>
          <a:p>
            <a:pPr algn="l">
              <a:lnSpc>
                <a:spcPts val="3919"/>
              </a:lnSpc>
            </a:pPr>
            <a:r>
              <a:rPr lang="en-US" sz="2799">
                <a:solidFill>
                  <a:srgbClr val="322F2A"/>
                </a:solidFill>
                <a:latin typeface="Nunito"/>
                <a:ea typeface="Nunito"/>
                <a:cs typeface="Nunito"/>
                <a:sym typeface="Nunito"/>
              </a:rPr>
              <a:t>Summary of Work to Date</a:t>
            </a:r>
          </a:p>
        </p:txBody>
      </p:sp>
      <p:sp>
        <p:nvSpPr>
          <p:cNvPr id="26" name="Freeform 26"/>
          <p:cNvSpPr/>
          <p:nvPr/>
        </p:nvSpPr>
        <p:spPr>
          <a:xfrm>
            <a:off x="-492832" y="-2199639"/>
            <a:ext cx="9636832" cy="6456677"/>
          </a:xfrm>
          <a:custGeom>
            <a:avLst/>
            <a:gdLst/>
            <a:ahLst/>
            <a:cxnLst/>
            <a:rect l="l" t="t" r="r" b="b"/>
            <a:pathLst>
              <a:path w="9636832" h="6456677">
                <a:moveTo>
                  <a:pt x="0" y="0"/>
                </a:moveTo>
                <a:lnTo>
                  <a:pt x="9636832" y="0"/>
                </a:lnTo>
                <a:lnTo>
                  <a:pt x="9636832" y="6456678"/>
                </a:lnTo>
                <a:lnTo>
                  <a:pt x="0" y="64566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1" name="TextBox 31"/>
          <p:cNvSpPr txBox="1"/>
          <p:nvPr/>
        </p:nvSpPr>
        <p:spPr>
          <a:xfrm>
            <a:off x="11389414" y="3050068"/>
            <a:ext cx="6238944" cy="482824"/>
          </a:xfrm>
          <a:prstGeom prst="rect">
            <a:avLst/>
          </a:prstGeom>
        </p:spPr>
        <p:txBody>
          <a:bodyPr wrap="square" lIns="0" tIns="0" rIns="0" bIns="0" rtlCol="0" anchor="t">
            <a:spAutoFit/>
          </a:bodyPr>
          <a:lstStyle/>
          <a:p>
            <a:pPr algn="l">
              <a:lnSpc>
                <a:spcPts val="3919"/>
              </a:lnSpc>
            </a:pPr>
            <a:r>
              <a:rPr lang="en-US" sz="2799">
                <a:solidFill>
                  <a:srgbClr val="322F2A"/>
                </a:solidFill>
                <a:latin typeface="Nunito"/>
                <a:ea typeface="Nunito"/>
                <a:cs typeface="Nunito"/>
                <a:sym typeface="Nunito"/>
              </a:rPr>
              <a:t>Community Health Needs Assessment</a:t>
            </a:r>
          </a:p>
        </p:txBody>
      </p:sp>
      <p:grpSp>
        <p:nvGrpSpPr>
          <p:cNvPr id="33" name="Group 8">
            <a:extLst>
              <a:ext uri="{FF2B5EF4-FFF2-40B4-BE49-F238E27FC236}">
                <a16:creationId xmlns:a16="http://schemas.microsoft.com/office/drawing/2014/main" id="{1355BB83-14B6-A46E-DB84-F4F44EB62CEC}"/>
              </a:ext>
            </a:extLst>
          </p:cNvPr>
          <p:cNvGrpSpPr/>
          <p:nvPr/>
        </p:nvGrpSpPr>
        <p:grpSpPr>
          <a:xfrm>
            <a:off x="9991920" y="8496300"/>
            <a:ext cx="1040410" cy="1040410"/>
            <a:chOff x="0" y="0"/>
            <a:chExt cx="812800" cy="812800"/>
          </a:xfrm>
        </p:grpSpPr>
        <p:sp>
          <p:nvSpPr>
            <p:cNvPr id="34" name="Freeform 9">
              <a:extLst>
                <a:ext uri="{FF2B5EF4-FFF2-40B4-BE49-F238E27FC236}">
                  <a16:creationId xmlns:a16="http://schemas.microsoft.com/office/drawing/2014/main" id="{C6870499-81F1-C4EC-7820-778433BFA09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9B3"/>
            </a:solidFill>
          </p:spPr>
          <p:txBody>
            <a:bodyPr/>
            <a:lstStyle/>
            <a:p>
              <a:endParaRPr lang="en-US"/>
            </a:p>
          </p:txBody>
        </p:sp>
        <p:sp>
          <p:nvSpPr>
            <p:cNvPr id="35" name="TextBox 10">
              <a:extLst>
                <a:ext uri="{FF2B5EF4-FFF2-40B4-BE49-F238E27FC236}">
                  <a16:creationId xmlns:a16="http://schemas.microsoft.com/office/drawing/2014/main" id="{829B4A6B-3648-3F33-82AE-BA71FBA821BB}"/>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spc="240">
                  <a:solidFill>
                    <a:srgbClr val="322F2A"/>
                  </a:solidFill>
                  <a:latin typeface="Nunito"/>
                  <a:ea typeface="Nunito"/>
                  <a:cs typeface="Nunito"/>
                  <a:sym typeface="Nunito"/>
                </a:rPr>
                <a:t>05</a:t>
              </a:r>
            </a:p>
          </p:txBody>
        </p:sp>
      </p:grpSp>
      <p:sp>
        <p:nvSpPr>
          <p:cNvPr id="36" name="TextBox 24">
            <a:extLst>
              <a:ext uri="{FF2B5EF4-FFF2-40B4-BE49-F238E27FC236}">
                <a16:creationId xmlns:a16="http://schemas.microsoft.com/office/drawing/2014/main" id="{05B8C7BE-4CA0-48D1-1D1F-19B13C5E6D3E}"/>
              </a:ext>
            </a:extLst>
          </p:cNvPr>
          <p:cNvSpPr txBox="1"/>
          <p:nvPr/>
        </p:nvSpPr>
        <p:spPr>
          <a:xfrm>
            <a:off x="11358707" y="8775840"/>
            <a:ext cx="5915378" cy="481330"/>
          </a:xfrm>
          <a:prstGeom prst="rect">
            <a:avLst/>
          </a:prstGeom>
        </p:spPr>
        <p:txBody>
          <a:bodyPr lIns="0" tIns="0" rIns="0" bIns="0" rtlCol="0" anchor="t">
            <a:spAutoFit/>
          </a:bodyPr>
          <a:lstStyle/>
          <a:p>
            <a:pPr algn="l">
              <a:lnSpc>
                <a:spcPts val="3919"/>
              </a:lnSpc>
            </a:pPr>
            <a:r>
              <a:rPr lang="en-US" sz="2799">
                <a:solidFill>
                  <a:srgbClr val="322F2A"/>
                </a:solidFill>
                <a:latin typeface="Nunito"/>
                <a:ea typeface="Nunito"/>
                <a:cs typeface="Nunito"/>
                <a:sym typeface="Nunito"/>
              </a:rPr>
              <a:t>Lessons Learned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91AD9DB3-6E4C-0DBC-7DFB-7E3E6E9C5F1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6AD53CD-AF9E-781E-A57D-78922B5724B1}"/>
              </a:ext>
            </a:extLst>
          </p:cNvPr>
          <p:cNvGrpSpPr/>
          <p:nvPr/>
        </p:nvGrpSpPr>
        <p:grpSpPr>
          <a:xfrm>
            <a:off x="15201900" y="0"/>
            <a:ext cx="3086100" cy="10287000"/>
            <a:chOff x="0" y="0"/>
            <a:chExt cx="812800" cy="2709333"/>
          </a:xfrm>
        </p:grpSpPr>
        <p:sp>
          <p:nvSpPr>
            <p:cNvPr id="3" name="Freeform 3">
              <a:extLst>
                <a:ext uri="{FF2B5EF4-FFF2-40B4-BE49-F238E27FC236}">
                  <a16:creationId xmlns:a16="http://schemas.microsoft.com/office/drawing/2014/main" id="{C13B6CFF-FC18-58ED-A1BD-DC0F8857B9F3}"/>
                </a:ext>
              </a:extLst>
            </p:cNvPr>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FE46A"/>
            </a:solidFill>
          </p:spPr>
          <p:txBody>
            <a:bodyPr/>
            <a:lstStyle/>
            <a:p>
              <a:endParaRPr lang="en-US"/>
            </a:p>
          </p:txBody>
        </p:sp>
        <p:sp>
          <p:nvSpPr>
            <p:cNvPr id="4" name="TextBox 4">
              <a:extLst>
                <a:ext uri="{FF2B5EF4-FFF2-40B4-BE49-F238E27FC236}">
                  <a16:creationId xmlns:a16="http://schemas.microsoft.com/office/drawing/2014/main" id="{D5401856-2EFA-9F47-E153-D05F2EE3D381}"/>
                </a:ext>
              </a:extLst>
            </p:cNvPr>
            <p:cNvSpPr txBox="1"/>
            <p:nvPr/>
          </p:nvSpPr>
          <p:spPr>
            <a:xfrm>
              <a:off x="0" y="-47625"/>
              <a:ext cx="812800" cy="2756958"/>
            </a:xfrm>
            <a:prstGeom prst="rect">
              <a:avLst/>
            </a:prstGeom>
          </p:spPr>
          <p:txBody>
            <a:bodyPr lIns="50800" tIns="50800" rIns="50800" bIns="50800" rtlCol="0" anchor="ctr"/>
            <a:lstStyle/>
            <a:p>
              <a:pPr algn="ctr">
                <a:lnSpc>
                  <a:spcPts val="3012"/>
                </a:lnSpc>
              </a:pPr>
              <a:endParaRPr/>
            </a:p>
          </p:txBody>
        </p:sp>
      </p:grpSp>
      <p:sp>
        <p:nvSpPr>
          <p:cNvPr id="5" name="Freeform 5">
            <a:extLst>
              <a:ext uri="{FF2B5EF4-FFF2-40B4-BE49-F238E27FC236}">
                <a16:creationId xmlns:a16="http://schemas.microsoft.com/office/drawing/2014/main" id="{892A3399-7514-C079-01B2-0F361D04E7FB}"/>
              </a:ext>
            </a:extLst>
          </p:cNvPr>
          <p:cNvSpPr/>
          <p:nvPr/>
        </p:nvSpPr>
        <p:spPr>
          <a:xfrm>
            <a:off x="-1405359" y="-1300222"/>
            <a:ext cx="7099857" cy="4756904"/>
          </a:xfrm>
          <a:custGeom>
            <a:avLst/>
            <a:gdLst/>
            <a:ahLst/>
            <a:cxnLst/>
            <a:rect l="l" t="t" r="r" b="b"/>
            <a:pathLst>
              <a:path w="7099857" h="4756904">
                <a:moveTo>
                  <a:pt x="0" y="0"/>
                </a:moveTo>
                <a:lnTo>
                  <a:pt x="7099857" y="0"/>
                </a:lnTo>
                <a:lnTo>
                  <a:pt x="7099857" y="4756904"/>
                </a:lnTo>
                <a:lnTo>
                  <a:pt x="0" y="4756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a:extLst>
              <a:ext uri="{FF2B5EF4-FFF2-40B4-BE49-F238E27FC236}">
                <a16:creationId xmlns:a16="http://schemas.microsoft.com/office/drawing/2014/main" id="{DCD74511-F583-3763-A679-3255B03E7753}"/>
              </a:ext>
            </a:extLst>
          </p:cNvPr>
          <p:cNvSpPr txBox="1"/>
          <p:nvPr/>
        </p:nvSpPr>
        <p:spPr>
          <a:xfrm>
            <a:off x="6182411" y="218044"/>
            <a:ext cx="5923178" cy="1236345"/>
          </a:xfrm>
          <a:prstGeom prst="rect">
            <a:avLst/>
          </a:prstGeom>
        </p:spPr>
        <p:txBody>
          <a:bodyPr lIns="0" tIns="0" rIns="0" bIns="0" rtlCol="0" anchor="t">
            <a:spAutoFit/>
          </a:bodyPr>
          <a:lstStyle/>
          <a:p>
            <a:pPr marL="0" lvl="0" indent="0" algn="ctr">
              <a:lnSpc>
                <a:spcPts val="10080"/>
              </a:lnSpc>
              <a:spcBef>
                <a:spcPct val="0"/>
              </a:spcBef>
            </a:pPr>
            <a:r>
              <a:rPr lang="en-US" sz="7200">
                <a:solidFill>
                  <a:srgbClr val="322F2A"/>
                </a:solidFill>
                <a:latin typeface="Oswald"/>
                <a:ea typeface="Oswald"/>
                <a:cs typeface="Oswald"/>
                <a:sym typeface="Oswald"/>
              </a:rPr>
              <a:t>Background</a:t>
            </a:r>
          </a:p>
        </p:txBody>
      </p:sp>
      <p:pic>
        <p:nvPicPr>
          <p:cNvPr id="19" name="Picture 18">
            <a:extLst>
              <a:ext uri="{FF2B5EF4-FFF2-40B4-BE49-F238E27FC236}">
                <a16:creationId xmlns:a16="http://schemas.microsoft.com/office/drawing/2014/main" id="{38B37B44-4FEC-B0BF-E1AE-E76CBBCCB7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5485" y="5896845"/>
            <a:ext cx="6096926" cy="4172111"/>
          </a:xfrm>
          <a:prstGeom prst="rect">
            <a:avLst/>
          </a:prstGeom>
        </p:spPr>
      </p:pic>
      <p:pic>
        <p:nvPicPr>
          <p:cNvPr id="25" name="Picture 24">
            <a:extLst>
              <a:ext uri="{FF2B5EF4-FFF2-40B4-BE49-F238E27FC236}">
                <a16:creationId xmlns:a16="http://schemas.microsoft.com/office/drawing/2014/main" id="{2B26C243-BD2E-9CBB-F57F-B704660FEB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3058211" y="1234602"/>
            <a:ext cx="5079085" cy="3809314"/>
          </a:xfrm>
          <a:prstGeom prst="rect">
            <a:avLst/>
          </a:prstGeom>
        </p:spPr>
      </p:pic>
      <p:graphicFrame>
        <p:nvGraphicFramePr>
          <p:cNvPr id="6" name="Diagram 5">
            <a:extLst>
              <a:ext uri="{FF2B5EF4-FFF2-40B4-BE49-F238E27FC236}">
                <a16:creationId xmlns:a16="http://schemas.microsoft.com/office/drawing/2014/main" id="{F8CDE1D6-2EF9-929B-56E3-437CC4C2A9B5}"/>
              </a:ext>
            </a:extLst>
          </p:cNvPr>
          <p:cNvGraphicFramePr/>
          <p:nvPr>
            <p:extLst>
              <p:ext uri="{D42A27DB-BD31-4B8C-83A1-F6EECF244321}">
                <p14:modId xmlns:p14="http://schemas.microsoft.com/office/powerpoint/2010/main" val="2399598218"/>
              </p:ext>
            </p:extLst>
          </p:nvPr>
        </p:nvGraphicFramePr>
        <p:xfrm>
          <a:off x="-910300" y="1707374"/>
          <a:ext cx="9701109" cy="79428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Picture 9">
            <a:extLst>
              <a:ext uri="{FF2B5EF4-FFF2-40B4-BE49-F238E27FC236}">
                <a16:creationId xmlns:a16="http://schemas.microsoft.com/office/drawing/2014/main" id="{7AFB5A0E-DF99-ADAD-B21D-873CF4C5640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96634" y="2054105"/>
            <a:ext cx="6820032" cy="5115025"/>
          </a:xfrm>
          <a:prstGeom prst="rect">
            <a:avLst/>
          </a:prstGeom>
        </p:spPr>
      </p:pic>
    </p:spTree>
    <p:extLst>
      <p:ext uri="{BB962C8B-B14F-4D97-AF65-F5344CB8AC3E}">
        <p14:creationId xmlns:p14="http://schemas.microsoft.com/office/powerpoint/2010/main" val="1625592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94706C1A-914B-7821-D961-55D6FE5F66F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FA1B9EE-4A36-610B-F6B4-6B9C837F2807}"/>
              </a:ext>
            </a:extLst>
          </p:cNvPr>
          <p:cNvGrpSpPr/>
          <p:nvPr/>
        </p:nvGrpSpPr>
        <p:grpSpPr>
          <a:xfrm>
            <a:off x="15201900" y="0"/>
            <a:ext cx="3086100" cy="10287000"/>
            <a:chOff x="0" y="0"/>
            <a:chExt cx="812800" cy="2709333"/>
          </a:xfrm>
        </p:grpSpPr>
        <p:sp>
          <p:nvSpPr>
            <p:cNvPr id="3" name="Freeform 3">
              <a:extLst>
                <a:ext uri="{FF2B5EF4-FFF2-40B4-BE49-F238E27FC236}">
                  <a16:creationId xmlns:a16="http://schemas.microsoft.com/office/drawing/2014/main" id="{5BC46AC6-A6CD-9627-FCA1-E9F6C29CDA11}"/>
                </a:ext>
              </a:extLst>
            </p:cNvPr>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FE46A"/>
            </a:solidFill>
          </p:spPr>
          <p:txBody>
            <a:bodyPr/>
            <a:lstStyle/>
            <a:p>
              <a:endParaRPr lang="en-US"/>
            </a:p>
          </p:txBody>
        </p:sp>
        <p:sp>
          <p:nvSpPr>
            <p:cNvPr id="4" name="TextBox 4">
              <a:extLst>
                <a:ext uri="{FF2B5EF4-FFF2-40B4-BE49-F238E27FC236}">
                  <a16:creationId xmlns:a16="http://schemas.microsoft.com/office/drawing/2014/main" id="{34E980F5-C016-91D1-7565-25B238297204}"/>
                </a:ext>
              </a:extLst>
            </p:cNvPr>
            <p:cNvSpPr txBox="1"/>
            <p:nvPr/>
          </p:nvSpPr>
          <p:spPr>
            <a:xfrm>
              <a:off x="0" y="-47625"/>
              <a:ext cx="812800" cy="2756958"/>
            </a:xfrm>
            <a:prstGeom prst="rect">
              <a:avLst/>
            </a:prstGeom>
          </p:spPr>
          <p:txBody>
            <a:bodyPr lIns="50800" tIns="50800" rIns="50800" bIns="50800" rtlCol="0" anchor="ctr"/>
            <a:lstStyle/>
            <a:p>
              <a:pPr algn="ctr">
                <a:lnSpc>
                  <a:spcPts val="3012"/>
                </a:lnSpc>
              </a:pPr>
              <a:endParaRPr/>
            </a:p>
          </p:txBody>
        </p:sp>
      </p:grpSp>
      <p:sp>
        <p:nvSpPr>
          <p:cNvPr id="5" name="Freeform 5">
            <a:extLst>
              <a:ext uri="{FF2B5EF4-FFF2-40B4-BE49-F238E27FC236}">
                <a16:creationId xmlns:a16="http://schemas.microsoft.com/office/drawing/2014/main" id="{B003DAF8-A563-A2CE-A241-364E896C3337}"/>
              </a:ext>
            </a:extLst>
          </p:cNvPr>
          <p:cNvSpPr/>
          <p:nvPr/>
        </p:nvSpPr>
        <p:spPr>
          <a:xfrm>
            <a:off x="-1405359" y="-1300222"/>
            <a:ext cx="7099857" cy="4756904"/>
          </a:xfrm>
          <a:custGeom>
            <a:avLst/>
            <a:gdLst/>
            <a:ahLst/>
            <a:cxnLst/>
            <a:rect l="l" t="t" r="r" b="b"/>
            <a:pathLst>
              <a:path w="7099857" h="4756904">
                <a:moveTo>
                  <a:pt x="0" y="0"/>
                </a:moveTo>
                <a:lnTo>
                  <a:pt x="7099857" y="0"/>
                </a:lnTo>
                <a:lnTo>
                  <a:pt x="7099857" y="4756904"/>
                </a:lnTo>
                <a:lnTo>
                  <a:pt x="0" y="47569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a:extLst>
              <a:ext uri="{FF2B5EF4-FFF2-40B4-BE49-F238E27FC236}">
                <a16:creationId xmlns:a16="http://schemas.microsoft.com/office/drawing/2014/main" id="{937A38DF-738D-F316-A1D6-B499D703DE93}"/>
              </a:ext>
            </a:extLst>
          </p:cNvPr>
          <p:cNvSpPr txBox="1"/>
          <p:nvPr/>
        </p:nvSpPr>
        <p:spPr>
          <a:xfrm>
            <a:off x="2643510" y="1562100"/>
            <a:ext cx="13000980" cy="1436547"/>
          </a:xfrm>
          <a:prstGeom prst="rect">
            <a:avLst/>
          </a:prstGeom>
        </p:spPr>
        <p:txBody>
          <a:bodyPr wrap="square" lIns="0" tIns="0" rIns="0" bIns="0" rtlCol="0" anchor="t">
            <a:spAutoFit/>
          </a:bodyPr>
          <a:lstStyle/>
          <a:p>
            <a:pPr marL="0" lvl="0" indent="0" algn="ctr">
              <a:lnSpc>
                <a:spcPts val="6000"/>
              </a:lnSpc>
              <a:spcBef>
                <a:spcPct val="0"/>
              </a:spcBef>
            </a:pPr>
            <a:r>
              <a:rPr lang="en-US" sz="7200">
                <a:solidFill>
                  <a:srgbClr val="322F2A"/>
                </a:solidFill>
                <a:latin typeface="Oswald"/>
                <a:ea typeface="Oswald"/>
                <a:cs typeface="Oswald"/>
                <a:sym typeface="Oswald"/>
              </a:rPr>
              <a:t>Community Health Needs Assessment</a:t>
            </a:r>
          </a:p>
          <a:p>
            <a:pPr marL="0" lvl="0" indent="0" algn="ctr">
              <a:lnSpc>
                <a:spcPts val="6000"/>
              </a:lnSpc>
              <a:spcBef>
                <a:spcPct val="0"/>
              </a:spcBef>
            </a:pPr>
            <a:r>
              <a:rPr lang="en-US" sz="3000">
                <a:solidFill>
                  <a:srgbClr val="322F2A"/>
                </a:solidFill>
                <a:latin typeface="Oswald"/>
                <a:ea typeface="Oswald"/>
                <a:cs typeface="Oswald"/>
                <a:sym typeface="Oswald"/>
              </a:rPr>
              <a:t>Health Improvement Collaborative  </a:t>
            </a:r>
          </a:p>
        </p:txBody>
      </p:sp>
      <p:pic>
        <p:nvPicPr>
          <p:cNvPr id="9" name="Picture 8">
            <a:extLst>
              <a:ext uri="{FF2B5EF4-FFF2-40B4-BE49-F238E27FC236}">
                <a16:creationId xmlns:a16="http://schemas.microsoft.com/office/drawing/2014/main" id="{E8D67232-7D6C-377E-D549-6AA1A2182EB2}"/>
              </a:ext>
            </a:extLst>
          </p:cNvPr>
          <p:cNvPicPr>
            <a:picLocks noChangeAspect="1"/>
          </p:cNvPicPr>
          <p:nvPr/>
        </p:nvPicPr>
        <p:blipFill>
          <a:blip r:embed="rId4">
            <a:extLst>
              <a:ext uri="{28A0092B-C50C-407E-A947-70E740481C1C}">
                <a14:useLocalDpi xmlns:a14="http://schemas.microsoft.com/office/drawing/2010/main" val="0"/>
              </a:ext>
            </a:extLst>
          </a:blip>
          <a:srcRect l="36026" r="9900"/>
          <a:stretch>
            <a:fillRect/>
          </a:stretch>
        </p:blipFill>
        <p:spPr>
          <a:xfrm rot="5400000">
            <a:off x="12668250" y="4561170"/>
            <a:ext cx="4191000" cy="5812860"/>
          </a:xfrm>
          <a:prstGeom prst="rect">
            <a:avLst/>
          </a:prstGeom>
        </p:spPr>
      </p:pic>
      <p:sp>
        <p:nvSpPr>
          <p:cNvPr id="10" name="TextBox 9">
            <a:extLst>
              <a:ext uri="{FF2B5EF4-FFF2-40B4-BE49-F238E27FC236}">
                <a16:creationId xmlns:a16="http://schemas.microsoft.com/office/drawing/2014/main" id="{7B0D1490-A8E3-27A0-B032-FB2DC094DF8F}"/>
              </a:ext>
            </a:extLst>
          </p:cNvPr>
          <p:cNvSpPr txBox="1"/>
          <p:nvPr/>
        </p:nvSpPr>
        <p:spPr>
          <a:xfrm>
            <a:off x="1447800" y="3456682"/>
            <a:ext cx="7099857" cy="1015663"/>
          </a:xfrm>
          <a:prstGeom prst="rect">
            <a:avLst/>
          </a:prstGeom>
          <a:noFill/>
        </p:spPr>
        <p:txBody>
          <a:bodyPr wrap="square" lIns="91440" tIns="45720" rIns="91440" bIns="45720" rtlCol="0" anchor="t">
            <a:spAutoFit/>
          </a:bodyPr>
          <a:lstStyle/>
          <a:p>
            <a:r>
              <a:rPr lang="en-US" sz="6000"/>
              <a:t> </a:t>
            </a:r>
          </a:p>
        </p:txBody>
      </p:sp>
      <p:sp>
        <p:nvSpPr>
          <p:cNvPr id="11" name="TextBox 32">
            <a:extLst>
              <a:ext uri="{FF2B5EF4-FFF2-40B4-BE49-F238E27FC236}">
                <a16:creationId xmlns:a16="http://schemas.microsoft.com/office/drawing/2014/main" id="{5BD92FB5-739A-17B4-7C1D-5F02CAF8C832}"/>
              </a:ext>
            </a:extLst>
          </p:cNvPr>
          <p:cNvSpPr txBox="1"/>
          <p:nvPr/>
        </p:nvSpPr>
        <p:spPr>
          <a:xfrm>
            <a:off x="621634" y="3451154"/>
            <a:ext cx="10453358" cy="5439823"/>
          </a:xfrm>
          <a:prstGeom prst="rect">
            <a:avLst/>
          </a:prstGeom>
        </p:spPr>
        <p:txBody>
          <a:bodyPr wrap="square" lIns="0" tIns="0" rIns="0" bIns="0" rtlCol="0" anchor="t">
            <a:spAutoFit/>
          </a:bodyPr>
          <a:lstStyle/>
          <a:p>
            <a:pPr>
              <a:lnSpc>
                <a:spcPts val="3919"/>
              </a:lnSpc>
            </a:pPr>
            <a:endParaRPr lang="en-US" sz="2799">
              <a:solidFill>
                <a:srgbClr val="322F2A"/>
              </a:solidFill>
              <a:latin typeface="Nunito"/>
              <a:ea typeface="Nunito"/>
              <a:cs typeface="Nunito"/>
              <a:sym typeface="Nunito"/>
            </a:endParaRPr>
          </a:p>
          <a:p>
            <a:pPr marL="457200" indent="-457200">
              <a:buFont typeface="Arial" panose="020B0604020202020204" pitchFamily="34" charset="0"/>
              <a:buChar char="•"/>
            </a:pPr>
            <a:r>
              <a:rPr lang="en-US" sz="2750">
                <a:solidFill>
                  <a:srgbClr val="322F2A"/>
                </a:solidFill>
                <a:latin typeface="Nunito"/>
              </a:rPr>
              <a:t>IRS requirement for hospitals to maintain nonprofit status</a:t>
            </a:r>
          </a:p>
          <a:p>
            <a:pPr marL="457200" indent="-457200">
              <a:buFont typeface="Arial" panose="020B0604020202020204" pitchFamily="34" charset="0"/>
              <a:buChar char="•"/>
            </a:pPr>
            <a:endParaRPr lang="en-US" sz="2750">
              <a:solidFill>
                <a:srgbClr val="322F2A"/>
              </a:solidFill>
              <a:latin typeface="Nunito"/>
            </a:endParaRPr>
          </a:p>
          <a:p>
            <a:pPr marL="457200" indent="-457200">
              <a:buFont typeface="Arial" panose="020B0604020202020204" pitchFamily="34" charset="0"/>
              <a:buChar char="•"/>
            </a:pPr>
            <a:r>
              <a:rPr lang="en-US" sz="2750">
                <a:solidFill>
                  <a:srgbClr val="322F2A"/>
                </a:solidFill>
                <a:latin typeface="Nunito"/>
              </a:rPr>
              <a:t>Conducted in collaboration with the Hospital Association of Rhode Island (HARI)</a:t>
            </a:r>
          </a:p>
          <a:p>
            <a:pPr marL="457200" indent="-457200">
              <a:buFont typeface="Arial" panose="020B0604020202020204" pitchFamily="34" charset="0"/>
              <a:buChar char="•"/>
            </a:pPr>
            <a:endParaRPr lang="en-US" sz="2750">
              <a:solidFill>
                <a:srgbClr val="322F2A"/>
              </a:solidFill>
              <a:latin typeface="Nunito"/>
            </a:endParaRPr>
          </a:p>
          <a:p>
            <a:pPr marL="457200" indent="-457200">
              <a:buFont typeface="Arial" panose="020B0604020202020204" pitchFamily="34" charset="0"/>
              <a:buChar char="•"/>
            </a:pPr>
            <a:r>
              <a:rPr lang="en-US" sz="2750">
                <a:solidFill>
                  <a:srgbClr val="322F2A"/>
                </a:solidFill>
                <a:latin typeface="Nunito"/>
              </a:rPr>
              <a:t>Two parts, 1) Community Health Needs Assessment and 2) Implementation Strategy Plan (ISP) or Community Health Implementation Plan</a:t>
            </a:r>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sz="2750">
                <a:solidFill>
                  <a:srgbClr val="322F2A"/>
                </a:solidFill>
                <a:latin typeface="Nunito"/>
              </a:rPr>
              <a:t>Provides a roadmap for health priorities, goals and actions in a community</a:t>
            </a:r>
            <a:endParaRPr lang="en-US"/>
          </a:p>
          <a:p>
            <a:pPr marL="457200" indent="-457200">
              <a:buFont typeface="Arial" panose="020B0604020202020204" pitchFamily="34" charset="0"/>
              <a:buChar char="•"/>
            </a:pPr>
            <a:endParaRPr lang="en-US" sz="2799">
              <a:solidFill>
                <a:srgbClr val="322F2A"/>
              </a:solidFill>
              <a:latin typeface="Nunito"/>
              <a:sym typeface="Nunito"/>
            </a:endParaRPr>
          </a:p>
        </p:txBody>
      </p:sp>
    </p:spTree>
    <p:extLst>
      <p:ext uri="{BB962C8B-B14F-4D97-AF65-F5344CB8AC3E}">
        <p14:creationId xmlns:p14="http://schemas.microsoft.com/office/powerpoint/2010/main" val="1618856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2AC87325-133A-ABA9-B802-0F09300C0CE7}"/>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4588090F-E156-5168-D3C3-B46652923A64}"/>
              </a:ext>
            </a:extLst>
          </p:cNvPr>
          <p:cNvSpPr txBox="1"/>
          <p:nvPr/>
        </p:nvSpPr>
        <p:spPr>
          <a:xfrm>
            <a:off x="16241726" y="-180826"/>
            <a:ext cx="2046273" cy="10467826"/>
          </a:xfrm>
          <a:prstGeom prst="rect">
            <a:avLst/>
          </a:prstGeom>
        </p:spPr>
        <p:txBody>
          <a:bodyPr lIns="50800" tIns="50800" rIns="50800" bIns="50800" rtlCol="0" anchor="ctr"/>
          <a:lstStyle/>
          <a:p>
            <a:pPr algn="ctr">
              <a:lnSpc>
                <a:spcPts val="3012"/>
              </a:lnSpc>
            </a:pPr>
            <a:endParaRPr/>
          </a:p>
        </p:txBody>
      </p:sp>
      <p:sp>
        <p:nvSpPr>
          <p:cNvPr id="5" name="Freeform 5">
            <a:extLst>
              <a:ext uri="{FF2B5EF4-FFF2-40B4-BE49-F238E27FC236}">
                <a16:creationId xmlns:a16="http://schemas.microsoft.com/office/drawing/2014/main" id="{BFBA2F63-90EF-AA99-CB52-56462FB3B3A0}"/>
              </a:ext>
            </a:extLst>
          </p:cNvPr>
          <p:cNvSpPr/>
          <p:nvPr/>
        </p:nvSpPr>
        <p:spPr>
          <a:xfrm>
            <a:off x="-1405359" y="-1300222"/>
            <a:ext cx="7099857" cy="4756904"/>
          </a:xfrm>
          <a:custGeom>
            <a:avLst/>
            <a:gdLst/>
            <a:ahLst/>
            <a:cxnLst/>
            <a:rect l="l" t="t" r="r" b="b"/>
            <a:pathLst>
              <a:path w="7099857" h="4756904">
                <a:moveTo>
                  <a:pt x="0" y="0"/>
                </a:moveTo>
                <a:lnTo>
                  <a:pt x="7099857" y="0"/>
                </a:lnTo>
                <a:lnTo>
                  <a:pt x="7099857" y="4756904"/>
                </a:lnTo>
                <a:lnTo>
                  <a:pt x="0" y="4756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a:extLst>
              <a:ext uri="{FF2B5EF4-FFF2-40B4-BE49-F238E27FC236}">
                <a16:creationId xmlns:a16="http://schemas.microsoft.com/office/drawing/2014/main" id="{D54BB1CC-AC22-9B4C-E4A4-1F5D425065FA}"/>
              </a:ext>
            </a:extLst>
          </p:cNvPr>
          <p:cNvSpPr txBox="1"/>
          <p:nvPr/>
        </p:nvSpPr>
        <p:spPr>
          <a:xfrm>
            <a:off x="6182411" y="218044"/>
            <a:ext cx="5923178" cy="1187505"/>
          </a:xfrm>
          <a:prstGeom prst="rect">
            <a:avLst/>
          </a:prstGeom>
        </p:spPr>
        <p:txBody>
          <a:bodyPr lIns="0" tIns="0" rIns="0" bIns="0" rtlCol="0" anchor="t">
            <a:spAutoFit/>
          </a:bodyPr>
          <a:lstStyle/>
          <a:p>
            <a:pPr marL="0" lvl="0" indent="0" algn="ctr">
              <a:lnSpc>
                <a:spcPts val="10080"/>
              </a:lnSpc>
              <a:spcBef>
                <a:spcPct val="0"/>
              </a:spcBef>
            </a:pPr>
            <a:r>
              <a:rPr lang="en-US" sz="7200">
                <a:solidFill>
                  <a:srgbClr val="322F2A"/>
                </a:solidFill>
                <a:latin typeface="Oswald"/>
                <a:ea typeface="Oswald"/>
                <a:cs typeface="Oswald"/>
                <a:sym typeface="Oswald"/>
              </a:rPr>
              <a:t>Workgroups</a:t>
            </a:r>
          </a:p>
        </p:txBody>
      </p:sp>
      <p:pic>
        <p:nvPicPr>
          <p:cNvPr id="9" name="Picture 8">
            <a:extLst>
              <a:ext uri="{FF2B5EF4-FFF2-40B4-BE49-F238E27FC236}">
                <a16:creationId xmlns:a16="http://schemas.microsoft.com/office/drawing/2014/main" id="{B31E6F53-5FC2-C224-8565-D6D4287F51C9}"/>
              </a:ext>
            </a:extLst>
          </p:cNvPr>
          <p:cNvPicPr>
            <a:picLocks noChangeAspect="1"/>
          </p:cNvPicPr>
          <p:nvPr/>
        </p:nvPicPr>
        <p:blipFill>
          <a:blip r:embed="rId5">
            <a:extLst>
              <a:ext uri="{28A0092B-C50C-407E-A947-70E740481C1C}">
                <a14:useLocalDpi xmlns:a14="http://schemas.microsoft.com/office/drawing/2010/main" val="0"/>
              </a:ext>
            </a:extLst>
          </a:blip>
          <a:srcRect t="6903"/>
          <a:stretch>
            <a:fillRect/>
          </a:stretch>
        </p:blipFill>
        <p:spPr>
          <a:xfrm>
            <a:off x="412245" y="2912373"/>
            <a:ext cx="2286000" cy="2979474"/>
          </a:xfrm>
          <a:prstGeom prst="rect">
            <a:avLst/>
          </a:prstGeom>
        </p:spPr>
      </p:pic>
      <p:sp>
        <p:nvSpPr>
          <p:cNvPr id="11" name="TextBox 10">
            <a:extLst>
              <a:ext uri="{FF2B5EF4-FFF2-40B4-BE49-F238E27FC236}">
                <a16:creationId xmlns:a16="http://schemas.microsoft.com/office/drawing/2014/main" id="{732BAEAE-8160-E7F3-CA87-3152A19549FB}"/>
              </a:ext>
            </a:extLst>
          </p:cNvPr>
          <p:cNvSpPr txBox="1"/>
          <p:nvPr/>
        </p:nvSpPr>
        <p:spPr>
          <a:xfrm>
            <a:off x="2144568" y="2169953"/>
            <a:ext cx="1589231" cy="400110"/>
          </a:xfrm>
          <a:prstGeom prst="rect">
            <a:avLst/>
          </a:prstGeom>
          <a:noFill/>
        </p:spPr>
        <p:txBody>
          <a:bodyPr wrap="square">
            <a:spAutoFit/>
          </a:bodyPr>
          <a:lstStyle/>
          <a:p>
            <a:r>
              <a:rPr lang="en-US" sz="2000" b="1">
                <a:solidFill>
                  <a:srgbClr val="322F2A"/>
                </a:solidFill>
                <a:latin typeface="Nunito"/>
              </a:rPr>
              <a:t>Housing</a:t>
            </a:r>
          </a:p>
        </p:txBody>
      </p:sp>
      <p:sp>
        <p:nvSpPr>
          <p:cNvPr id="13" name="TextBox 12">
            <a:extLst>
              <a:ext uri="{FF2B5EF4-FFF2-40B4-BE49-F238E27FC236}">
                <a16:creationId xmlns:a16="http://schemas.microsoft.com/office/drawing/2014/main" id="{18911123-E0D0-A9EA-688B-123BEC360E64}"/>
              </a:ext>
            </a:extLst>
          </p:cNvPr>
          <p:cNvSpPr txBox="1"/>
          <p:nvPr/>
        </p:nvSpPr>
        <p:spPr>
          <a:xfrm>
            <a:off x="-192776" y="6349994"/>
            <a:ext cx="3128749" cy="923330"/>
          </a:xfrm>
          <a:prstGeom prst="rect">
            <a:avLst/>
          </a:prstGeom>
          <a:noFill/>
        </p:spPr>
        <p:txBody>
          <a:bodyPr wrap="square">
            <a:spAutoFit/>
          </a:bodyPr>
          <a:lstStyle/>
          <a:p>
            <a:pPr algn="ctr"/>
            <a:r>
              <a:rPr lang="en-US" sz="1800">
                <a:solidFill>
                  <a:srgbClr val="322F2A"/>
                </a:solidFill>
                <a:latin typeface="Nunito"/>
              </a:rPr>
              <a:t>Melissa Davy</a:t>
            </a:r>
          </a:p>
          <a:p>
            <a:pPr algn="ctr"/>
            <a:r>
              <a:rPr lang="en-US" sz="1800">
                <a:solidFill>
                  <a:srgbClr val="322F2A"/>
                </a:solidFill>
                <a:latin typeface="Nunito"/>
              </a:rPr>
              <a:t>Assistant Town Manager</a:t>
            </a:r>
            <a:endParaRPr lang="en-US">
              <a:solidFill>
                <a:srgbClr val="322F2A"/>
              </a:solidFill>
              <a:latin typeface="Nunito"/>
            </a:endParaRPr>
          </a:p>
          <a:p>
            <a:pPr algn="ctr"/>
            <a:r>
              <a:rPr lang="en-US" sz="1800">
                <a:solidFill>
                  <a:srgbClr val="322F2A"/>
                </a:solidFill>
                <a:latin typeface="Nunito"/>
              </a:rPr>
              <a:t>Town of Westerly </a:t>
            </a:r>
            <a:endParaRPr lang="en-US"/>
          </a:p>
        </p:txBody>
      </p:sp>
      <p:sp>
        <p:nvSpPr>
          <p:cNvPr id="15" name="TextBox 14">
            <a:extLst>
              <a:ext uri="{FF2B5EF4-FFF2-40B4-BE49-F238E27FC236}">
                <a16:creationId xmlns:a16="http://schemas.microsoft.com/office/drawing/2014/main" id="{159CE52A-971E-765B-C3CF-F82BFBA233C0}"/>
              </a:ext>
            </a:extLst>
          </p:cNvPr>
          <p:cNvSpPr txBox="1"/>
          <p:nvPr/>
        </p:nvSpPr>
        <p:spPr>
          <a:xfrm>
            <a:off x="2682323" y="6367074"/>
            <a:ext cx="3012175" cy="923330"/>
          </a:xfrm>
          <a:prstGeom prst="rect">
            <a:avLst/>
          </a:prstGeom>
          <a:noFill/>
        </p:spPr>
        <p:txBody>
          <a:bodyPr wrap="square">
            <a:spAutoFit/>
          </a:bodyPr>
          <a:lstStyle/>
          <a:p>
            <a:pPr algn="ctr"/>
            <a:r>
              <a:rPr lang="en-US" sz="1800">
                <a:solidFill>
                  <a:srgbClr val="322F2A"/>
                </a:solidFill>
                <a:latin typeface="Nunito"/>
              </a:rPr>
              <a:t>Diego Martin</a:t>
            </a:r>
            <a:endParaRPr lang="en-US">
              <a:solidFill>
                <a:srgbClr val="322F2A"/>
              </a:solidFill>
              <a:latin typeface="Nunito"/>
            </a:endParaRPr>
          </a:p>
          <a:p>
            <a:pPr algn="ctr"/>
            <a:r>
              <a:rPr lang="en-US" sz="1800">
                <a:solidFill>
                  <a:srgbClr val="322F2A"/>
                </a:solidFill>
                <a:latin typeface="Nunito"/>
              </a:rPr>
              <a:t>Municipal Planning Fellow</a:t>
            </a:r>
            <a:endParaRPr lang="en-US">
              <a:solidFill>
                <a:srgbClr val="322F2A"/>
              </a:solidFill>
              <a:latin typeface="Nunito"/>
            </a:endParaRPr>
          </a:p>
          <a:p>
            <a:pPr algn="ctr"/>
            <a:r>
              <a:rPr lang="en-US" sz="1800">
                <a:solidFill>
                  <a:srgbClr val="322F2A"/>
                </a:solidFill>
                <a:latin typeface="Nunito"/>
              </a:rPr>
              <a:t>Town of Westerly </a:t>
            </a:r>
            <a:endParaRPr lang="en-US"/>
          </a:p>
        </p:txBody>
      </p:sp>
      <p:sp>
        <p:nvSpPr>
          <p:cNvPr id="17" name="TextBox 16">
            <a:extLst>
              <a:ext uri="{FF2B5EF4-FFF2-40B4-BE49-F238E27FC236}">
                <a16:creationId xmlns:a16="http://schemas.microsoft.com/office/drawing/2014/main" id="{30A22F58-484C-6814-901A-495ED50C7365}"/>
              </a:ext>
            </a:extLst>
          </p:cNvPr>
          <p:cNvSpPr txBox="1"/>
          <p:nvPr/>
        </p:nvSpPr>
        <p:spPr>
          <a:xfrm>
            <a:off x="8153400" y="2200731"/>
            <a:ext cx="2453160" cy="400110"/>
          </a:xfrm>
          <a:prstGeom prst="rect">
            <a:avLst/>
          </a:prstGeom>
          <a:noFill/>
        </p:spPr>
        <p:txBody>
          <a:bodyPr wrap="square">
            <a:spAutoFit/>
          </a:bodyPr>
          <a:lstStyle/>
          <a:p>
            <a:r>
              <a:rPr lang="en-US" sz="2000" b="1">
                <a:solidFill>
                  <a:srgbClr val="322F2A"/>
                </a:solidFill>
                <a:latin typeface="Nunito"/>
              </a:rPr>
              <a:t>Transportation</a:t>
            </a:r>
          </a:p>
        </p:txBody>
      </p:sp>
      <p:sp>
        <p:nvSpPr>
          <p:cNvPr id="20" name="TextBox 19">
            <a:extLst>
              <a:ext uri="{FF2B5EF4-FFF2-40B4-BE49-F238E27FC236}">
                <a16:creationId xmlns:a16="http://schemas.microsoft.com/office/drawing/2014/main" id="{DF941A0E-66C6-D0AC-3F35-428F96A88799}"/>
              </a:ext>
            </a:extLst>
          </p:cNvPr>
          <p:cNvSpPr txBox="1"/>
          <p:nvPr/>
        </p:nvSpPr>
        <p:spPr>
          <a:xfrm>
            <a:off x="6204851" y="6346996"/>
            <a:ext cx="3124200" cy="923330"/>
          </a:xfrm>
          <a:prstGeom prst="rect">
            <a:avLst/>
          </a:prstGeom>
          <a:noFill/>
        </p:spPr>
        <p:txBody>
          <a:bodyPr wrap="square">
            <a:spAutoFit/>
          </a:bodyPr>
          <a:lstStyle/>
          <a:p>
            <a:pPr algn="ctr"/>
            <a:r>
              <a:rPr lang="en-US" sz="1800">
                <a:solidFill>
                  <a:srgbClr val="322F2A"/>
                </a:solidFill>
                <a:latin typeface="Nunito"/>
              </a:rPr>
              <a:t>Jason Lanzillo</a:t>
            </a:r>
            <a:endParaRPr lang="en-US">
              <a:solidFill>
                <a:srgbClr val="322F2A"/>
              </a:solidFill>
              <a:latin typeface="Nunito"/>
            </a:endParaRPr>
          </a:p>
          <a:p>
            <a:pPr algn="ctr"/>
            <a:r>
              <a:rPr lang="en-US" sz="1800">
                <a:solidFill>
                  <a:srgbClr val="322F2A"/>
                </a:solidFill>
                <a:latin typeface="Nunito"/>
              </a:rPr>
              <a:t>Director of Children Services</a:t>
            </a:r>
            <a:endParaRPr lang="en-US">
              <a:solidFill>
                <a:srgbClr val="322F2A"/>
              </a:solidFill>
              <a:latin typeface="Nunito"/>
            </a:endParaRPr>
          </a:p>
          <a:p>
            <a:pPr algn="ctr"/>
            <a:r>
              <a:rPr lang="en-US" sz="1800">
                <a:solidFill>
                  <a:srgbClr val="322F2A"/>
                </a:solidFill>
                <a:latin typeface="Nunito"/>
              </a:rPr>
              <a:t>Frank Olean Center</a:t>
            </a:r>
          </a:p>
        </p:txBody>
      </p:sp>
      <p:sp>
        <p:nvSpPr>
          <p:cNvPr id="22" name="TextBox 21">
            <a:extLst>
              <a:ext uri="{FF2B5EF4-FFF2-40B4-BE49-F238E27FC236}">
                <a16:creationId xmlns:a16="http://schemas.microsoft.com/office/drawing/2014/main" id="{C66E4E05-CD2A-7748-C272-EF6FD68054E1}"/>
              </a:ext>
            </a:extLst>
          </p:cNvPr>
          <p:cNvSpPr txBox="1"/>
          <p:nvPr/>
        </p:nvSpPr>
        <p:spPr>
          <a:xfrm>
            <a:off x="9160209" y="6336170"/>
            <a:ext cx="2453160" cy="923330"/>
          </a:xfrm>
          <a:prstGeom prst="rect">
            <a:avLst/>
          </a:prstGeom>
          <a:noFill/>
        </p:spPr>
        <p:txBody>
          <a:bodyPr wrap="square">
            <a:spAutoFit/>
          </a:bodyPr>
          <a:lstStyle/>
          <a:p>
            <a:pPr algn="ctr"/>
            <a:r>
              <a:rPr lang="en-US" sz="1800">
                <a:solidFill>
                  <a:srgbClr val="322F2A"/>
                </a:solidFill>
                <a:latin typeface="Nunito"/>
              </a:rPr>
              <a:t>Ruth Tureckova</a:t>
            </a:r>
            <a:endParaRPr lang="en-US">
              <a:solidFill>
                <a:srgbClr val="322F2A"/>
              </a:solidFill>
              <a:latin typeface="Nunito"/>
            </a:endParaRPr>
          </a:p>
          <a:p>
            <a:pPr algn="ctr"/>
            <a:r>
              <a:rPr lang="en-US" sz="1800">
                <a:solidFill>
                  <a:srgbClr val="322F2A"/>
                </a:solidFill>
                <a:latin typeface="Nunito"/>
              </a:rPr>
              <a:t>Executive Director</a:t>
            </a:r>
            <a:endParaRPr lang="en-US">
              <a:solidFill>
                <a:srgbClr val="322F2A"/>
              </a:solidFill>
              <a:latin typeface="Nunito"/>
            </a:endParaRPr>
          </a:p>
          <a:p>
            <a:pPr algn="ctr"/>
            <a:r>
              <a:rPr lang="en-US" sz="1800">
                <a:solidFill>
                  <a:srgbClr val="322F2A"/>
                </a:solidFill>
                <a:latin typeface="Nunito"/>
              </a:rPr>
              <a:t>Frank Olean Center</a:t>
            </a:r>
          </a:p>
        </p:txBody>
      </p:sp>
      <p:sp>
        <p:nvSpPr>
          <p:cNvPr id="24" name="TextBox 23">
            <a:extLst>
              <a:ext uri="{FF2B5EF4-FFF2-40B4-BE49-F238E27FC236}">
                <a16:creationId xmlns:a16="http://schemas.microsoft.com/office/drawing/2014/main" id="{816A5305-A12A-A411-4B6E-1422120892E8}"/>
              </a:ext>
            </a:extLst>
          </p:cNvPr>
          <p:cNvSpPr txBox="1"/>
          <p:nvPr/>
        </p:nvSpPr>
        <p:spPr>
          <a:xfrm>
            <a:off x="13065462" y="2200731"/>
            <a:ext cx="4899813" cy="400110"/>
          </a:xfrm>
          <a:prstGeom prst="rect">
            <a:avLst/>
          </a:prstGeom>
          <a:noFill/>
        </p:spPr>
        <p:txBody>
          <a:bodyPr wrap="square">
            <a:spAutoFit/>
          </a:bodyPr>
          <a:lstStyle/>
          <a:p>
            <a:r>
              <a:rPr lang="en-US" sz="2000" b="1">
                <a:solidFill>
                  <a:srgbClr val="322F2A"/>
                </a:solidFill>
                <a:latin typeface="Nunito"/>
              </a:rPr>
              <a:t>Communication and Information </a:t>
            </a:r>
          </a:p>
        </p:txBody>
      </p:sp>
      <p:sp>
        <p:nvSpPr>
          <p:cNvPr id="31" name="TextBox 30">
            <a:extLst>
              <a:ext uri="{FF2B5EF4-FFF2-40B4-BE49-F238E27FC236}">
                <a16:creationId xmlns:a16="http://schemas.microsoft.com/office/drawing/2014/main" id="{C148097E-9C58-F63D-F88C-2E64E1BED153}"/>
              </a:ext>
            </a:extLst>
          </p:cNvPr>
          <p:cNvSpPr txBox="1"/>
          <p:nvPr/>
        </p:nvSpPr>
        <p:spPr>
          <a:xfrm>
            <a:off x="12272780" y="6346996"/>
            <a:ext cx="3314700" cy="923330"/>
          </a:xfrm>
          <a:prstGeom prst="rect">
            <a:avLst/>
          </a:prstGeom>
          <a:noFill/>
        </p:spPr>
        <p:txBody>
          <a:bodyPr wrap="square">
            <a:spAutoFit/>
          </a:bodyPr>
          <a:lstStyle/>
          <a:p>
            <a:pPr algn="ctr"/>
            <a:r>
              <a:rPr lang="en-US" sz="1800">
                <a:solidFill>
                  <a:srgbClr val="322F2A"/>
                </a:solidFill>
                <a:latin typeface="Nunito"/>
                <a:sym typeface="Nunito"/>
              </a:rPr>
              <a:t>Cassie Skobrak</a:t>
            </a:r>
            <a:endParaRPr lang="en-US">
              <a:solidFill>
                <a:srgbClr val="322F2A"/>
              </a:solidFill>
              <a:latin typeface="Nunito"/>
              <a:sym typeface="Nunito"/>
            </a:endParaRPr>
          </a:p>
          <a:p>
            <a:pPr algn="ctr"/>
            <a:r>
              <a:rPr lang="en-US" sz="1800">
                <a:solidFill>
                  <a:srgbClr val="322F2A"/>
                </a:solidFill>
                <a:latin typeface="Nunito"/>
                <a:sym typeface="Nunito"/>
              </a:rPr>
              <a:t>Adult Services Librarian</a:t>
            </a:r>
            <a:endParaRPr lang="en-US">
              <a:solidFill>
                <a:srgbClr val="322F2A"/>
              </a:solidFill>
              <a:latin typeface="Nunito"/>
              <a:sym typeface="Nunito"/>
            </a:endParaRPr>
          </a:p>
          <a:p>
            <a:pPr algn="ctr"/>
            <a:r>
              <a:rPr lang="en-US" sz="1800">
                <a:solidFill>
                  <a:srgbClr val="322F2A"/>
                </a:solidFill>
                <a:latin typeface="Nunito"/>
                <a:sym typeface="Nunito"/>
              </a:rPr>
              <a:t>Westerly Library Wilcox Park</a:t>
            </a:r>
          </a:p>
        </p:txBody>
      </p:sp>
      <p:sp>
        <p:nvSpPr>
          <p:cNvPr id="32" name="TextBox 31">
            <a:extLst>
              <a:ext uri="{FF2B5EF4-FFF2-40B4-BE49-F238E27FC236}">
                <a16:creationId xmlns:a16="http://schemas.microsoft.com/office/drawing/2014/main" id="{A9CF79C0-1DF1-4AF5-9D43-322569B568D7}"/>
              </a:ext>
            </a:extLst>
          </p:cNvPr>
          <p:cNvSpPr txBox="1"/>
          <p:nvPr/>
        </p:nvSpPr>
        <p:spPr>
          <a:xfrm>
            <a:off x="15541658" y="6336170"/>
            <a:ext cx="2229705" cy="923330"/>
          </a:xfrm>
          <a:prstGeom prst="rect">
            <a:avLst/>
          </a:prstGeom>
          <a:noFill/>
        </p:spPr>
        <p:txBody>
          <a:bodyPr wrap="square">
            <a:spAutoFit/>
          </a:bodyPr>
          <a:lstStyle/>
          <a:p>
            <a:pPr algn="ctr"/>
            <a:r>
              <a:rPr lang="en-US" sz="1800">
                <a:solidFill>
                  <a:srgbClr val="322F2A"/>
                </a:solidFill>
                <a:latin typeface="Nunito"/>
                <a:ea typeface="Nunito"/>
                <a:cs typeface="Nunito"/>
                <a:sym typeface="Nunito"/>
              </a:rPr>
              <a:t>Sue Ogle</a:t>
            </a:r>
            <a:endParaRPr lang="en-US">
              <a:solidFill>
                <a:srgbClr val="322F2A"/>
              </a:solidFill>
              <a:latin typeface="Nunito"/>
              <a:ea typeface="Nunito"/>
              <a:cs typeface="Nunito"/>
              <a:sym typeface="Nunito"/>
            </a:endParaRPr>
          </a:p>
          <a:p>
            <a:pPr algn="ctr"/>
            <a:r>
              <a:rPr lang="en-US" sz="1800">
                <a:solidFill>
                  <a:srgbClr val="322F2A"/>
                </a:solidFill>
                <a:latin typeface="Nunito"/>
                <a:ea typeface="Nunito"/>
                <a:cs typeface="Nunito"/>
                <a:sym typeface="Nunito"/>
              </a:rPr>
              <a:t>Community Liaison</a:t>
            </a:r>
            <a:endParaRPr lang="en-US">
              <a:solidFill>
                <a:srgbClr val="322F2A"/>
              </a:solidFill>
              <a:latin typeface="Nunito"/>
              <a:ea typeface="Nunito"/>
              <a:cs typeface="Nunito"/>
              <a:sym typeface="Nunito"/>
            </a:endParaRPr>
          </a:p>
          <a:p>
            <a:pPr algn="ctr"/>
            <a:r>
              <a:rPr lang="en-US" sz="1800">
                <a:solidFill>
                  <a:srgbClr val="322F2A"/>
                </a:solidFill>
                <a:latin typeface="Nunito"/>
                <a:ea typeface="Nunito"/>
                <a:cs typeface="Nunito"/>
                <a:sym typeface="Nunito"/>
              </a:rPr>
              <a:t>Westerly Village</a:t>
            </a:r>
          </a:p>
        </p:txBody>
      </p:sp>
      <p:sp>
        <p:nvSpPr>
          <p:cNvPr id="34" name="AutoShape 8" descr="Meet the ESC Consultants: Sue Ogle - Empower Success Corps">
            <a:extLst>
              <a:ext uri="{FF2B5EF4-FFF2-40B4-BE49-F238E27FC236}">
                <a16:creationId xmlns:a16="http://schemas.microsoft.com/office/drawing/2014/main" id="{EE47F6E2-71A8-01E9-B8A1-5A3F5A6F9A4F}"/>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7" name="Picture 36">
            <a:extLst>
              <a:ext uri="{FF2B5EF4-FFF2-40B4-BE49-F238E27FC236}">
                <a16:creationId xmlns:a16="http://schemas.microsoft.com/office/drawing/2014/main" id="{BC620E43-FB3C-33F1-3394-5A33FC92DA1E}"/>
              </a:ext>
            </a:extLst>
          </p:cNvPr>
          <p:cNvPicPr>
            <a:picLocks noChangeAspect="1"/>
          </p:cNvPicPr>
          <p:nvPr/>
        </p:nvPicPr>
        <p:blipFill>
          <a:blip r:embed="rId6">
            <a:extLst>
              <a:ext uri="{28A0092B-C50C-407E-A947-70E740481C1C}">
                <a14:useLocalDpi xmlns:a14="http://schemas.microsoft.com/office/drawing/2010/main" val="0"/>
              </a:ext>
            </a:extLst>
          </a:blip>
          <a:srcRect l="11694" t="7034" r="14901" b="6515"/>
          <a:stretch>
            <a:fillRect/>
          </a:stretch>
        </p:blipFill>
        <p:spPr>
          <a:xfrm>
            <a:off x="15252975" y="2912373"/>
            <a:ext cx="2622887" cy="2913079"/>
          </a:xfrm>
          <a:prstGeom prst="rect">
            <a:avLst/>
          </a:prstGeom>
        </p:spPr>
      </p:pic>
      <p:pic>
        <p:nvPicPr>
          <p:cNvPr id="39" name="Picture 38">
            <a:extLst>
              <a:ext uri="{FF2B5EF4-FFF2-40B4-BE49-F238E27FC236}">
                <a16:creationId xmlns:a16="http://schemas.microsoft.com/office/drawing/2014/main" id="{D9D69EAE-9312-F67E-3194-840A3C3C85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2550" y="2941377"/>
            <a:ext cx="2286000" cy="2830286"/>
          </a:xfrm>
          <a:prstGeom prst="rect">
            <a:avLst/>
          </a:prstGeom>
        </p:spPr>
      </p:pic>
      <p:pic>
        <p:nvPicPr>
          <p:cNvPr id="41" name="Picture 40">
            <a:extLst>
              <a:ext uri="{FF2B5EF4-FFF2-40B4-BE49-F238E27FC236}">
                <a16:creationId xmlns:a16="http://schemas.microsoft.com/office/drawing/2014/main" id="{CF6A6AC9-9368-C456-8EAE-58335CE7DC4F}"/>
              </a:ext>
            </a:extLst>
          </p:cNvPr>
          <p:cNvPicPr>
            <a:picLocks noChangeAspect="1"/>
          </p:cNvPicPr>
          <p:nvPr/>
        </p:nvPicPr>
        <p:blipFill>
          <a:blip r:embed="rId8">
            <a:extLst>
              <a:ext uri="{28A0092B-C50C-407E-A947-70E740481C1C}">
                <a14:useLocalDpi xmlns:a14="http://schemas.microsoft.com/office/drawing/2010/main" val="0"/>
              </a:ext>
            </a:extLst>
          </a:blip>
          <a:srcRect l="13663" t="13022" r="30021" b="26373"/>
          <a:stretch>
            <a:fillRect/>
          </a:stretch>
        </p:blipFill>
        <p:spPr>
          <a:xfrm rot="5400000">
            <a:off x="6146877" y="3214941"/>
            <a:ext cx="2827443" cy="2286000"/>
          </a:xfrm>
          <a:prstGeom prst="rect">
            <a:avLst/>
          </a:prstGeom>
        </p:spPr>
      </p:pic>
      <p:pic>
        <p:nvPicPr>
          <p:cNvPr id="2" name="Picture 1" descr="A person with short hair wearing a black shirt&#10;&#10;AI-generated content may be incorrect.">
            <a:extLst>
              <a:ext uri="{FF2B5EF4-FFF2-40B4-BE49-F238E27FC236}">
                <a16:creationId xmlns:a16="http://schemas.microsoft.com/office/drawing/2014/main" id="{9A27969F-A540-E448-378D-EF110D8EF044}"/>
              </a:ext>
            </a:extLst>
          </p:cNvPr>
          <p:cNvPicPr>
            <a:picLocks noChangeAspect="1"/>
          </p:cNvPicPr>
          <p:nvPr/>
        </p:nvPicPr>
        <p:blipFill>
          <a:blip r:embed="rId9"/>
          <a:srcRect l="7429" t="989" r="5714" b="-7692"/>
          <a:stretch>
            <a:fillRect/>
          </a:stretch>
        </p:blipFill>
        <p:spPr>
          <a:xfrm>
            <a:off x="12715043" y="2941377"/>
            <a:ext cx="2286023" cy="3124778"/>
          </a:xfrm>
          <a:prstGeom prst="rect">
            <a:avLst/>
          </a:prstGeom>
        </p:spPr>
      </p:pic>
      <p:pic>
        <p:nvPicPr>
          <p:cNvPr id="6" name="Graphic 5" descr="User with solid fill">
            <a:extLst>
              <a:ext uri="{FF2B5EF4-FFF2-40B4-BE49-F238E27FC236}">
                <a16:creationId xmlns:a16="http://schemas.microsoft.com/office/drawing/2014/main" id="{419B0538-105B-106E-6931-1258B790421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19399" y="3120697"/>
            <a:ext cx="2766137" cy="2766137"/>
          </a:xfrm>
          <a:prstGeom prst="rect">
            <a:avLst/>
          </a:prstGeom>
        </p:spPr>
      </p:pic>
    </p:spTree>
    <p:extLst>
      <p:ext uri="{BB962C8B-B14F-4D97-AF65-F5344CB8AC3E}">
        <p14:creationId xmlns:p14="http://schemas.microsoft.com/office/powerpoint/2010/main" val="3449173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901E5288-3EDA-C719-2F0D-1258FE7F415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7BBD2A8-BAF0-F083-7ECC-40C11460D875}"/>
              </a:ext>
            </a:extLst>
          </p:cNvPr>
          <p:cNvGrpSpPr/>
          <p:nvPr/>
        </p:nvGrpSpPr>
        <p:grpSpPr>
          <a:xfrm>
            <a:off x="15201900" y="0"/>
            <a:ext cx="3086100" cy="10287000"/>
            <a:chOff x="0" y="0"/>
            <a:chExt cx="812800" cy="2709333"/>
          </a:xfrm>
        </p:grpSpPr>
        <p:sp>
          <p:nvSpPr>
            <p:cNvPr id="3" name="Freeform 3">
              <a:extLst>
                <a:ext uri="{FF2B5EF4-FFF2-40B4-BE49-F238E27FC236}">
                  <a16:creationId xmlns:a16="http://schemas.microsoft.com/office/drawing/2014/main" id="{A280CFA4-5217-BEC1-B924-4625BAE64DBC}"/>
                </a:ext>
              </a:extLst>
            </p:cNvPr>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FE46A"/>
            </a:solidFill>
          </p:spPr>
          <p:txBody>
            <a:bodyPr/>
            <a:lstStyle/>
            <a:p>
              <a:endParaRPr lang="en-US"/>
            </a:p>
          </p:txBody>
        </p:sp>
        <p:sp>
          <p:nvSpPr>
            <p:cNvPr id="4" name="TextBox 4">
              <a:extLst>
                <a:ext uri="{FF2B5EF4-FFF2-40B4-BE49-F238E27FC236}">
                  <a16:creationId xmlns:a16="http://schemas.microsoft.com/office/drawing/2014/main" id="{907CDB27-7ED2-40E1-85AD-565ACBDDBEEE}"/>
                </a:ext>
              </a:extLst>
            </p:cNvPr>
            <p:cNvSpPr txBox="1"/>
            <p:nvPr/>
          </p:nvSpPr>
          <p:spPr>
            <a:xfrm>
              <a:off x="0" y="-47625"/>
              <a:ext cx="812800" cy="2756958"/>
            </a:xfrm>
            <a:prstGeom prst="rect">
              <a:avLst/>
            </a:prstGeom>
          </p:spPr>
          <p:txBody>
            <a:bodyPr lIns="50800" tIns="50800" rIns="50800" bIns="50800" rtlCol="0" anchor="ctr"/>
            <a:lstStyle/>
            <a:p>
              <a:pPr algn="ctr">
                <a:lnSpc>
                  <a:spcPts val="3012"/>
                </a:lnSpc>
              </a:pPr>
              <a:endParaRPr/>
            </a:p>
          </p:txBody>
        </p:sp>
      </p:grpSp>
      <p:sp>
        <p:nvSpPr>
          <p:cNvPr id="5" name="Freeform 5">
            <a:extLst>
              <a:ext uri="{FF2B5EF4-FFF2-40B4-BE49-F238E27FC236}">
                <a16:creationId xmlns:a16="http://schemas.microsoft.com/office/drawing/2014/main" id="{C95AE1B1-91BE-3618-0884-072F6C4CFD93}"/>
              </a:ext>
            </a:extLst>
          </p:cNvPr>
          <p:cNvSpPr/>
          <p:nvPr/>
        </p:nvSpPr>
        <p:spPr>
          <a:xfrm>
            <a:off x="-1405359" y="-1300222"/>
            <a:ext cx="7099857" cy="4756904"/>
          </a:xfrm>
          <a:custGeom>
            <a:avLst/>
            <a:gdLst/>
            <a:ahLst/>
            <a:cxnLst/>
            <a:rect l="l" t="t" r="r" b="b"/>
            <a:pathLst>
              <a:path w="7099857" h="4756904">
                <a:moveTo>
                  <a:pt x="0" y="0"/>
                </a:moveTo>
                <a:lnTo>
                  <a:pt x="7099857" y="0"/>
                </a:lnTo>
                <a:lnTo>
                  <a:pt x="7099857" y="4756904"/>
                </a:lnTo>
                <a:lnTo>
                  <a:pt x="0" y="4756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a:extLst>
              <a:ext uri="{FF2B5EF4-FFF2-40B4-BE49-F238E27FC236}">
                <a16:creationId xmlns:a16="http://schemas.microsoft.com/office/drawing/2014/main" id="{4F32A596-97F0-B773-B65F-030A7FD80530}"/>
              </a:ext>
            </a:extLst>
          </p:cNvPr>
          <p:cNvSpPr txBox="1"/>
          <p:nvPr/>
        </p:nvSpPr>
        <p:spPr>
          <a:xfrm>
            <a:off x="4525021" y="800100"/>
            <a:ext cx="5923178" cy="1187505"/>
          </a:xfrm>
          <a:prstGeom prst="rect">
            <a:avLst/>
          </a:prstGeom>
        </p:spPr>
        <p:txBody>
          <a:bodyPr lIns="0" tIns="0" rIns="0" bIns="0" rtlCol="0" anchor="t">
            <a:spAutoFit/>
          </a:bodyPr>
          <a:lstStyle/>
          <a:p>
            <a:pPr marL="0" lvl="0" indent="0" algn="ctr">
              <a:lnSpc>
                <a:spcPts val="10080"/>
              </a:lnSpc>
              <a:spcBef>
                <a:spcPct val="0"/>
              </a:spcBef>
            </a:pPr>
            <a:r>
              <a:rPr lang="en-US" sz="7200">
                <a:solidFill>
                  <a:srgbClr val="322F2A"/>
                </a:solidFill>
                <a:latin typeface="Oswald"/>
                <a:ea typeface="Oswald"/>
                <a:cs typeface="Oswald"/>
                <a:sym typeface="Oswald"/>
              </a:rPr>
              <a:t>Structure</a:t>
            </a:r>
          </a:p>
        </p:txBody>
      </p:sp>
      <p:graphicFrame>
        <p:nvGraphicFramePr>
          <p:cNvPr id="9" name="Diagram 8">
            <a:extLst>
              <a:ext uri="{FF2B5EF4-FFF2-40B4-BE49-F238E27FC236}">
                <a16:creationId xmlns:a16="http://schemas.microsoft.com/office/drawing/2014/main" id="{F52F6066-9BBF-7607-0BA2-643554E524DA}"/>
              </a:ext>
            </a:extLst>
          </p:cNvPr>
          <p:cNvGraphicFramePr/>
          <p:nvPr>
            <p:extLst>
              <p:ext uri="{D42A27DB-BD31-4B8C-83A1-F6EECF244321}">
                <p14:modId xmlns:p14="http://schemas.microsoft.com/office/powerpoint/2010/main" val="1981166859"/>
              </p:ext>
            </p:extLst>
          </p:nvPr>
        </p:nvGraphicFramePr>
        <p:xfrm>
          <a:off x="8695824" y="3594981"/>
          <a:ext cx="5257800" cy="49781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Freeform 5">
            <a:extLst>
              <a:ext uri="{FF2B5EF4-FFF2-40B4-BE49-F238E27FC236}">
                <a16:creationId xmlns:a16="http://schemas.microsoft.com/office/drawing/2014/main" id="{7CDBC6E7-DA65-F65E-A8BD-3DE7FC8845E2}"/>
              </a:ext>
            </a:extLst>
          </p:cNvPr>
          <p:cNvSpPr/>
          <p:nvPr/>
        </p:nvSpPr>
        <p:spPr>
          <a:xfrm>
            <a:off x="15549562" y="7581900"/>
            <a:ext cx="2390775" cy="2351757"/>
          </a:xfrm>
          <a:custGeom>
            <a:avLst/>
            <a:gdLst/>
            <a:ahLst/>
            <a:cxnLst/>
            <a:rect l="l" t="t" r="r" b="b"/>
            <a:pathLst>
              <a:path w="5386613" h="5697150">
                <a:moveTo>
                  <a:pt x="0" y="0"/>
                </a:moveTo>
                <a:lnTo>
                  <a:pt x="5386613" y="0"/>
                </a:lnTo>
                <a:lnTo>
                  <a:pt x="5386613" y="5697150"/>
                </a:lnTo>
                <a:lnTo>
                  <a:pt x="0" y="5697150"/>
                </a:lnTo>
                <a:lnTo>
                  <a:pt x="0" y="0"/>
                </a:lnTo>
                <a:close/>
              </a:path>
            </a:pathLst>
          </a:custGeom>
          <a:blipFill>
            <a:blip r:embed="rId10"/>
            <a:stretch>
              <a:fillRect/>
            </a:stretch>
          </a:blipFill>
        </p:spPr>
        <p:txBody>
          <a:bodyPr/>
          <a:lstStyle/>
          <a:p>
            <a:endParaRPr lang="en-US"/>
          </a:p>
        </p:txBody>
      </p:sp>
      <p:graphicFrame>
        <p:nvGraphicFramePr>
          <p:cNvPr id="6" name="Diagram 5">
            <a:extLst>
              <a:ext uri="{FF2B5EF4-FFF2-40B4-BE49-F238E27FC236}">
                <a16:creationId xmlns:a16="http://schemas.microsoft.com/office/drawing/2014/main" id="{D5A86C89-EC63-5940-31B8-E2DB7C9302E0}"/>
              </a:ext>
            </a:extLst>
          </p:cNvPr>
          <p:cNvGraphicFramePr/>
          <p:nvPr>
            <p:extLst>
              <p:ext uri="{D42A27DB-BD31-4B8C-83A1-F6EECF244321}">
                <p14:modId xmlns:p14="http://schemas.microsoft.com/office/powerpoint/2010/main" val="735994701"/>
              </p:ext>
            </p:extLst>
          </p:nvPr>
        </p:nvGraphicFramePr>
        <p:xfrm>
          <a:off x="650445" y="2186034"/>
          <a:ext cx="7099857" cy="745426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8" name="TextBox 7">
            <a:extLst>
              <a:ext uri="{FF2B5EF4-FFF2-40B4-BE49-F238E27FC236}">
                <a16:creationId xmlns:a16="http://schemas.microsoft.com/office/drawing/2014/main" id="{9C98D4F3-D53F-146E-67F7-E3BABC3D3396}"/>
              </a:ext>
            </a:extLst>
          </p:cNvPr>
          <p:cNvSpPr txBox="1"/>
          <p:nvPr/>
        </p:nvSpPr>
        <p:spPr>
          <a:xfrm>
            <a:off x="10249903" y="2567249"/>
            <a:ext cx="4953000" cy="584775"/>
          </a:xfrm>
          <a:prstGeom prst="rect">
            <a:avLst/>
          </a:prstGeom>
          <a:noFill/>
        </p:spPr>
        <p:txBody>
          <a:bodyPr wrap="square" rtlCol="0">
            <a:spAutoFit/>
          </a:bodyPr>
          <a:lstStyle/>
          <a:p>
            <a:r>
              <a:rPr lang="en-US" sz="3200" b="1"/>
              <a:t>Workgroups</a:t>
            </a:r>
          </a:p>
        </p:txBody>
      </p:sp>
    </p:spTree>
    <p:extLst>
      <p:ext uri="{BB962C8B-B14F-4D97-AF65-F5344CB8AC3E}">
        <p14:creationId xmlns:p14="http://schemas.microsoft.com/office/powerpoint/2010/main" val="2480402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C53FCB9E-908B-2392-7A0F-60665F8F1A8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0307DD7-B3D5-7DA5-F2E7-360203C8DCBE}"/>
              </a:ext>
            </a:extLst>
          </p:cNvPr>
          <p:cNvGrpSpPr/>
          <p:nvPr/>
        </p:nvGrpSpPr>
        <p:grpSpPr>
          <a:xfrm>
            <a:off x="15201900" y="0"/>
            <a:ext cx="3086100" cy="10287000"/>
            <a:chOff x="0" y="0"/>
            <a:chExt cx="812800" cy="2709333"/>
          </a:xfrm>
        </p:grpSpPr>
        <p:sp>
          <p:nvSpPr>
            <p:cNvPr id="3" name="Freeform 3">
              <a:extLst>
                <a:ext uri="{FF2B5EF4-FFF2-40B4-BE49-F238E27FC236}">
                  <a16:creationId xmlns:a16="http://schemas.microsoft.com/office/drawing/2014/main" id="{A81AF553-C06E-2293-0562-A0F493A937F6}"/>
                </a:ext>
              </a:extLst>
            </p:cNvPr>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FE46A"/>
            </a:solidFill>
          </p:spPr>
          <p:txBody>
            <a:bodyPr/>
            <a:lstStyle/>
            <a:p>
              <a:endParaRPr lang="en-US"/>
            </a:p>
          </p:txBody>
        </p:sp>
        <p:sp>
          <p:nvSpPr>
            <p:cNvPr id="4" name="TextBox 4">
              <a:extLst>
                <a:ext uri="{FF2B5EF4-FFF2-40B4-BE49-F238E27FC236}">
                  <a16:creationId xmlns:a16="http://schemas.microsoft.com/office/drawing/2014/main" id="{DF119635-A6DD-68A1-7115-4A9BC8BD2C08}"/>
                </a:ext>
              </a:extLst>
            </p:cNvPr>
            <p:cNvSpPr txBox="1"/>
            <p:nvPr/>
          </p:nvSpPr>
          <p:spPr>
            <a:xfrm>
              <a:off x="0" y="-47625"/>
              <a:ext cx="812800" cy="2756958"/>
            </a:xfrm>
            <a:prstGeom prst="rect">
              <a:avLst/>
            </a:prstGeom>
          </p:spPr>
          <p:txBody>
            <a:bodyPr lIns="50800" tIns="50800" rIns="50800" bIns="50800" rtlCol="0" anchor="ctr"/>
            <a:lstStyle/>
            <a:p>
              <a:pPr algn="ctr">
                <a:lnSpc>
                  <a:spcPts val="3012"/>
                </a:lnSpc>
              </a:pPr>
              <a:endParaRPr/>
            </a:p>
          </p:txBody>
        </p:sp>
      </p:grpSp>
      <p:sp>
        <p:nvSpPr>
          <p:cNvPr id="5" name="Freeform 5">
            <a:extLst>
              <a:ext uri="{FF2B5EF4-FFF2-40B4-BE49-F238E27FC236}">
                <a16:creationId xmlns:a16="http://schemas.microsoft.com/office/drawing/2014/main" id="{71248712-2005-7F3F-D0F2-164F6B6D463F}"/>
              </a:ext>
            </a:extLst>
          </p:cNvPr>
          <p:cNvSpPr/>
          <p:nvPr/>
        </p:nvSpPr>
        <p:spPr>
          <a:xfrm>
            <a:off x="-1405359" y="-1300222"/>
            <a:ext cx="7099857" cy="4756904"/>
          </a:xfrm>
          <a:custGeom>
            <a:avLst/>
            <a:gdLst/>
            <a:ahLst/>
            <a:cxnLst/>
            <a:rect l="l" t="t" r="r" b="b"/>
            <a:pathLst>
              <a:path w="7099857" h="4756904">
                <a:moveTo>
                  <a:pt x="0" y="0"/>
                </a:moveTo>
                <a:lnTo>
                  <a:pt x="7099857" y="0"/>
                </a:lnTo>
                <a:lnTo>
                  <a:pt x="7099857" y="4756904"/>
                </a:lnTo>
                <a:lnTo>
                  <a:pt x="0" y="4756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a:extLst>
              <a:ext uri="{FF2B5EF4-FFF2-40B4-BE49-F238E27FC236}">
                <a16:creationId xmlns:a16="http://schemas.microsoft.com/office/drawing/2014/main" id="{FB254896-0366-B616-4029-E8AF88A24B04}"/>
              </a:ext>
            </a:extLst>
          </p:cNvPr>
          <p:cNvSpPr txBox="1"/>
          <p:nvPr/>
        </p:nvSpPr>
        <p:spPr>
          <a:xfrm>
            <a:off x="5453405" y="655156"/>
            <a:ext cx="7381189" cy="2482731"/>
          </a:xfrm>
          <a:prstGeom prst="rect">
            <a:avLst/>
          </a:prstGeom>
        </p:spPr>
        <p:txBody>
          <a:bodyPr wrap="square" lIns="0" tIns="0" rIns="0" bIns="0" rtlCol="0" anchor="t">
            <a:spAutoFit/>
          </a:bodyPr>
          <a:lstStyle/>
          <a:p>
            <a:pPr marL="0" lvl="0" indent="0" algn="ctr">
              <a:lnSpc>
                <a:spcPts val="10080"/>
              </a:lnSpc>
              <a:spcBef>
                <a:spcPct val="0"/>
              </a:spcBef>
            </a:pPr>
            <a:r>
              <a:rPr lang="en-US" sz="7200">
                <a:solidFill>
                  <a:srgbClr val="322F2A"/>
                </a:solidFill>
                <a:latin typeface="Oswald"/>
                <a:ea typeface="Oswald"/>
                <a:cs typeface="Oswald"/>
                <a:sym typeface="Oswald"/>
              </a:rPr>
              <a:t>Participants Include:</a:t>
            </a:r>
          </a:p>
          <a:p>
            <a:pPr marL="0" lvl="0" indent="0" algn="ctr">
              <a:lnSpc>
                <a:spcPts val="10080"/>
              </a:lnSpc>
              <a:spcBef>
                <a:spcPct val="0"/>
              </a:spcBef>
            </a:pPr>
            <a:endParaRPr lang="en-US" sz="7200">
              <a:solidFill>
                <a:srgbClr val="322F2A"/>
              </a:solidFill>
              <a:latin typeface="Oswald"/>
              <a:ea typeface="Oswald"/>
              <a:cs typeface="Oswald"/>
              <a:sym typeface="Oswald"/>
            </a:endParaRPr>
          </a:p>
        </p:txBody>
      </p:sp>
      <p:graphicFrame>
        <p:nvGraphicFramePr>
          <p:cNvPr id="12" name="Diagram 11">
            <a:extLst>
              <a:ext uri="{FF2B5EF4-FFF2-40B4-BE49-F238E27FC236}">
                <a16:creationId xmlns:a16="http://schemas.microsoft.com/office/drawing/2014/main" id="{74D83536-8AAC-BCAF-131A-6AF73C571C1E}"/>
              </a:ext>
            </a:extLst>
          </p:cNvPr>
          <p:cNvGraphicFramePr/>
          <p:nvPr>
            <p:extLst>
              <p:ext uri="{D42A27DB-BD31-4B8C-83A1-F6EECF244321}">
                <p14:modId xmlns:p14="http://schemas.microsoft.com/office/powerpoint/2010/main" val="3376496915"/>
              </p:ext>
            </p:extLst>
          </p:nvPr>
        </p:nvGraphicFramePr>
        <p:xfrm>
          <a:off x="2157303" y="2275346"/>
          <a:ext cx="6224697" cy="73564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3" name="Diagram 12">
            <a:extLst>
              <a:ext uri="{FF2B5EF4-FFF2-40B4-BE49-F238E27FC236}">
                <a16:creationId xmlns:a16="http://schemas.microsoft.com/office/drawing/2014/main" id="{60687B4C-19C8-0A67-AB0D-1E58F848CB7E}"/>
              </a:ext>
            </a:extLst>
          </p:cNvPr>
          <p:cNvGraphicFramePr/>
          <p:nvPr>
            <p:extLst>
              <p:ext uri="{D42A27DB-BD31-4B8C-83A1-F6EECF244321}">
                <p14:modId xmlns:p14="http://schemas.microsoft.com/office/powerpoint/2010/main" val="3175134286"/>
              </p:ext>
            </p:extLst>
          </p:nvPr>
        </p:nvGraphicFramePr>
        <p:xfrm>
          <a:off x="9016586" y="2286940"/>
          <a:ext cx="5994814" cy="735649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Freeform 5">
            <a:extLst>
              <a:ext uri="{FF2B5EF4-FFF2-40B4-BE49-F238E27FC236}">
                <a16:creationId xmlns:a16="http://schemas.microsoft.com/office/drawing/2014/main" id="{2F63EE8E-BC34-9D63-6D22-9816C3B01DCA}"/>
              </a:ext>
            </a:extLst>
          </p:cNvPr>
          <p:cNvSpPr/>
          <p:nvPr/>
        </p:nvSpPr>
        <p:spPr>
          <a:xfrm>
            <a:off x="15645986" y="7410450"/>
            <a:ext cx="2134841" cy="2232988"/>
          </a:xfrm>
          <a:custGeom>
            <a:avLst/>
            <a:gdLst/>
            <a:ahLst/>
            <a:cxnLst/>
            <a:rect l="l" t="t" r="r" b="b"/>
            <a:pathLst>
              <a:path w="5386613" h="5697150">
                <a:moveTo>
                  <a:pt x="0" y="0"/>
                </a:moveTo>
                <a:lnTo>
                  <a:pt x="5386613" y="0"/>
                </a:lnTo>
                <a:lnTo>
                  <a:pt x="5386613" y="5697150"/>
                </a:lnTo>
                <a:lnTo>
                  <a:pt x="0" y="5697150"/>
                </a:lnTo>
                <a:lnTo>
                  <a:pt x="0" y="0"/>
                </a:lnTo>
                <a:close/>
              </a:path>
            </a:pathLst>
          </a:custGeom>
          <a:blipFill>
            <a:blip r:embed="rId15"/>
            <a:stretch>
              <a:fillRect/>
            </a:stretch>
          </a:blipFill>
        </p:spPr>
        <p:txBody>
          <a:bodyPr/>
          <a:lstStyle/>
          <a:p>
            <a:endParaRPr lang="en-US"/>
          </a:p>
        </p:txBody>
      </p:sp>
    </p:spTree>
    <p:extLst>
      <p:ext uri="{BB962C8B-B14F-4D97-AF65-F5344CB8AC3E}">
        <p14:creationId xmlns:p14="http://schemas.microsoft.com/office/powerpoint/2010/main" val="743681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A6BA91A8-1F44-665F-E9A6-06CE7571A1C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76C86E2-1655-9DC6-F654-F655C322D510}"/>
              </a:ext>
            </a:extLst>
          </p:cNvPr>
          <p:cNvGrpSpPr/>
          <p:nvPr/>
        </p:nvGrpSpPr>
        <p:grpSpPr>
          <a:xfrm>
            <a:off x="15201900" y="0"/>
            <a:ext cx="3086100" cy="10287000"/>
            <a:chOff x="0" y="0"/>
            <a:chExt cx="812800" cy="2709333"/>
          </a:xfrm>
        </p:grpSpPr>
        <p:sp>
          <p:nvSpPr>
            <p:cNvPr id="3" name="Freeform 3">
              <a:extLst>
                <a:ext uri="{FF2B5EF4-FFF2-40B4-BE49-F238E27FC236}">
                  <a16:creationId xmlns:a16="http://schemas.microsoft.com/office/drawing/2014/main" id="{52D1E290-079E-C106-B8BB-B1CE3CEABF7C}"/>
                </a:ext>
              </a:extLst>
            </p:cNvPr>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FE46A"/>
            </a:solidFill>
          </p:spPr>
          <p:txBody>
            <a:bodyPr/>
            <a:lstStyle/>
            <a:p>
              <a:endParaRPr lang="en-US"/>
            </a:p>
          </p:txBody>
        </p:sp>
        <p:sp>
          <p:nvSpPr>
            <p:cNvPr id="4" name="TextBox 4">
              <a:extLst>
                <a:ext uri="{FF2B5EF4-FFF2-40B4-BE49-F238E27FC236}">
                  <a16:creationId xmlns:a16="http://schemas.microsoft.com/office/drawing/2014/main" id="{CA1CDD34-C070-DEB3-0187-01196A52B10E}"/>
                </a:ext>
              </a:extLst>
            </p:cNvPr>
            <p:cNvSpPr txBox="1"/>
            <p:nvPr/>
          </p:nvSpPr>
          <p:spPr>
            <a:xfrm>
              <a:off x="0" y="-47625"/>
              <a:ext cx="812800" cy="2756958"/>
            </a:xfrm>
            <a:prstGeom prst="rect">
              <a:avLst/>
            </a:prstGeom>
          </p:spPr>
          <p:txBody>
            <a:bodyPr lIns="50800" tIns="50800" rIns="50800" bIns="50800" rtlCol="0" anchor="ctr"/>
            <a:lstStyle/>
            <a:p>
              <a:pPr algn="ctr">
                <a:lnSpc>
                  <a:spcPts val="3012"/>
                </a:lnSpc>
              </a:pPr>
              <a:endParaRPr/>
            </a:p>
          </p:txBody>
        </p:sp>
      </p:grpSp>
      <p:sp>
        <p:nvSpPr>
          <p:cNvPr id="5" name="Freeform 5">
            <a:extLst>
              <a:ext uri="{FF2B5EF4-FFF2-40B4-BE49-F238E27FC236}">
                <a16:creationId xmlns:a16="http://schemas.microsoft.com/office/drawing/2014/main" id="{402159A3-D813-8F78-EFDF-26E21910DB17}"/>
              </a:ext>
            </a:extLst>
          </p:cNvPr>
          <p:cNvSpPr/>
          <p:nvPr/>
        </p:nvSpPr>
        <p:spPr>
          <a:xfrm>
            <a:off x="-1056550" y="-1028700"/>
            <a:ext cx="5704749" cy="3398925"/>
          </a:xfrm>
          <a:custGeom>
            <a:avLst/>
            <a:gdLst/>
            <a:ahLst/>
            <a:cxnLst/>
            <a:rect l="l" t="t" r="r" b="b"/>
            <a:pathLst>
              <a:path w="7099857" h="4756904">
                <a:moveTo>
                  <a:pt x="0" y="0"/>
                </a:moveTo>
                <a:lnTo>
                  <a:pt x="7099857" y="0"/>
                </a:lnTo>
                <a:lnTo>
                  <a:pt x="7099857" y="4756904"/>
                </a:lnTo>
                <a:lnTo>
                  <a:pt x="0" y="4756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a:extLst>
              <a:ext uri="{FF2B5EF4-FFF2-40B4-BE49-F238E27FC236}">
                <a16:creationId xmlns:a16="http://schemas.microsoft.com/office/drawing/2014/main" id="{0B15F596-DE4B-29F9-3DD4-C800D41D13AB}"/>
              </a:ext>
            </a:extLst>
          </p:cNvPr>
          <p:cNvSpPr txBox="1"/>
          <p:nvPr/>
        </p:nvSpPr>
        <p:spPr>
          <a:xfrm>
            <a:off x="5334000" y="598469"/>
            <a:ext cx="15240000" cy="1187505"/>
          </a:xfrm>
          <a:prstGeom prst="rect">
            <a:avLst/>
          </a:prstGeom>
        </p:spPr>
        <p:txBody>
          <a:bodyPr wrap="square" lIns="0" tIns="0" rIns="0" bIns="0" rtlCol="0" anchor="t">
            <a:spAutoFit/>
          </a:bodyPr>
          <a:lstStyle/>
          <a:p>
            <a:pPr>
              <a:lnSpc>
                <a:spcPts val="10080"/>
              </a:lnSpc>
              <a:spcBef>
                <a:spcPct val="0"/>
              </a:spcBef>
            </a:pPr>
            <a:r>
              <a:rPr lang="en-US" sz="7200">
                <a:solidFill>
                  <a:srgbClr val="322F2A"/>
                </a:solidFill>
                <a:latin typeface="Oswald"/>
                <a:sym typeface="Oswald"/>
              </a:rPr>
              <a:t>Action Plan Elements</a:t>
            </a:r>
          </a:p>
        </p:txBody>
      </p:sp>
      <p:graphicFrame>
        <p:nvGraphicFramePr>
          <p:cNvPr id="6" name="Diagram 5">
            <a:extLst>
              <a:ext uri="{FF2B5EF4-FFF2-40B4-BE49-F238E27FC236}">
                <a16:creationId xmlns:a16="http://schemas.microsoft.com/office/drawing/2014/main" id="{B602905D-B741-D1E8-3B8E-CF122853E6B7}"/>
              </a:ext>
            </a:extLst>
          </p:cNvPr>
          <p:cNvGraphicFramePr/>
          <p:nvPr>
            <p:extLst>
              <p:ext uri="{D42A27DB-BD31-4B8C-83A1-F6EECF244321}">
                <p14:modId xmlns:p14="http://schemas.microsoft.com/office/powerpoint/2010/main" val="2162603176"/>
              </p:ext>
            </p:extLst>
          </p:nvPr>
        </p:nvGraphicFramePr>
        <p:xfrm>
          <a:off x="-5333251" y="3037330"/>
          <a:ext cx="13473197" cy="39466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Freeform 5">
            <a:extLst>
              <a:ext uri="{FF2B5EF4-FFF2-40B4-BE49-F238E27FC236}">
                <a16:creationId xmlns:a16="http://schemas.microsoft.com/office/drawing/2014/main" id="{57E29375-00D2-DA8F-A7BF-E5B14F7E3F14}"/>
              </a:ext>
            </a:extLst>
          </p:cNvPr>
          <p:cNvSpPr/>
          <p:nvPr/>
        </p:nvSpPr>
        <p:spPr>
          <a:xfrm>
            <a:off x="15549562" y="7581900"/>
            <a:ext cx="2390775" cy="2351757"/>
          </a:xfrm>
          <a:custGeom>
            <a:avLst/>
            <a:gdLst/>
            <a:ahLst/>
            <a:cxnLst/>
            <a:rect l="l" t="t" r="r" b="b"/>
            <a:pathLst>
              <a:path w="5386613" h="5697150">
                <a:moveTo>
                  <a:pt x="0" y="0"/>
                </a:moveTo>
                <a:lnTo>
                  <a:pt x="5386613" y="0"/>
                </a:lnTo>
                <a:lnTo>
                  <a:pt x="5386613" y="5697150"/>
                </a:lnTo>
                <a:lnTo>
                  <a:pt x="0" y="5697150"/>
                </a:lnTo>
                <a:lnTo>
                  <a:pt x="0" y="0"/>
                </a:lnTo>
                <a:close/>
              </a:path>
            </a:pathLst>
          </a:custGeom>
          <a:blipFill>
            <a:blip r:embed="rId10"/>
            <a:stretch>
              <a:fillRect/>
            </a:stretch>
          </a:blipFill>
        </p:spPr>
        <p:txBody>
          <a:bodyPr/>
          <a:lstStyle/>
          <a:p>
            <a:endParaRPr lang="en-US"/>
          </a:p>
        </p:txBody>
      </p:sp>
      <p:graphicFrame>
        <p:nvGraphicFramePr>
          <p:cNvPr id="8" name="Diagram 7">
            <a:extLst>
              <a:ext uri="{FF2B5EF4-FFF2-40B4-BE49-F238E27FC236}">
                <a16:creationId xmlns:a16="http://schemas.microsoft.com/office/drawing/2014/main" id="{87A715BC-EDB7-84FF-4236-415F99416D84}"/>
              </a:ext>
            </a:extLst>
          </p:cNvPr>
          <p:cNvGraphicFramePr/>
          <p:nvPr>
            <p:extLst>
              <p:ext uri="{D42A27DB-BD31-4B8C-83A1-F6EECF244321}">
                <p14:modId xmlns:p14="http://schemas.microsoft.com/office/powerpoint/2010/main" val="1080634857"/>
              </p:ext>
            </p:extLst>
          </p:nvPr>
        </p:nvGraphicFramePr>
        <p:xfrm>
          <a:off x="8135957" y="3618582"/>
          <a:ext cx="7577136" cy="578075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9" name="Arrow: Right 8">
            <a:extLst>
              <a:ext uri="{FF2B5EF4-FFF2-40B4-BE49-F238E27FC236}">
                <a16:creationId xmlns:a16="http://schemas.microsoft.com/office/drawing/2014/main" id="{D215514E-2FA6-2C89-BD3A-5B4D68A858F9}"/>
              </a:ext>
            </a:extLst>
          </p:cNvPr>
          <p:cNvSpPr/>
          <p:nvPr/>
        </p:nvSpPr>
        <p:spPr>
          <a:xfrm>
            <a:off x="7022334" y="5653428"/>
            <a:ext cx="915319" cy="1710807"/>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Brace 10">
            <a:extLst>
              <a:ext uri="{FF2B5EF4-FFF2-40B4-BE49-F238E27FC236}">
                <a16:creationId xmlns:a16="http://schemas.microsoft.com/office/drawing/2014/main" id="{B1BDBE59-7A02-FD6B-56F5-CE3350900807}"/>
              </a:ext>
            </a:extLst>
          </p:cNvPr>
          <p:cNvSpPr/>
          <p:nvPr/>
        </p:nvSpPr>
        <p:spPr>
          <a:xfrm>
            <a:off x="8141122" y="3615829"/>
            <a:ext cx="660205" cy="5784295"/>
          </a:xfrm>
          <a:prstGeom prst="leftBrace">
            <a:avLst>
              <a:gd name="adj1" fmla="val 8333"/>
              <a:gd name="adj2" fmla="val 5081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59192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1089764" y="2781056"/>
            <a:ext cx="688666" cy="569359"/>
            <a:chOff x="0" y="0"/>
            <a:chExt cx="181377" cy="349474"/>
          </a:xfrm>
        </p:grpSpPr>
        <p:sp>
          <p:nvSpPr>
            <p:cNvPr id="3" name="Freeform 3"/>
            <p:cNvSpPr/>
            <p:nvPr/>
          </p:nvSpPr>
          <p:spPr>
            <a:xfrm>
              <a:off x="0" y="0"/>
              <a:ext cx="181377" cy="349474"/>
            </a:xfrm>
            <a:custGeom>
              <a:avLst/>
              <a:gdLst/>
              <a:ahLst/>
              <a:cxnLst/>
              <a:rect l="l" t="t" r="r" b="b"/>
              <a:pathLst>
                <a:path w="181377" h="349474">
                  <a:moveTo>
                    <a:pt x="0" y="0"/>
                  </a:moveTo>
                  <a:lnTo>
                    <a:pt x="181377" y="0"/>
                  </a:lnTo>
                  <a:lnTo>
                    <a:pt x="181377" y="349474"/>
                  </a:lnTo>
                  <a:lnTo>
                    <a:pt x="0" y="349474"/>
                  </a:lnTo>
                  <a:close/>
                </a:path>
              </a:pathLst>
            </a:custGeom>
            <a:solidFill>
              <a:srgbClr val="FFE46A"/>
            </a:solidFill>
          </p:spPr>
          <p:txBody>
            <a:bodyPr/>
            <a:lstStyle/>
            <a:p>
              <a:endParaRPr lang="en-US"/>
            </a:p>
          </p:txBody>
        </p:sp>
        <p:sp>
          <p:nvSpPr>
            <p:cNvPr id="4" name="TextBox 4"/>
            <p:cNvSpPr txBox="1"/>
            <p:nvPr/>
          </p:nvSpPr>
          <p:spPr>
            <a:xfrm>
              <a:off x="0" y="-47625"/>
              <a:ext cx="181377" cy="397099"/>
            </a:xfrm>
            <a:prstGeom prst="rect">
              <a:avLst/>
            </a:prstGeom>
          </p:spPr>
          <p:txBody>
            <a:bodyPr lIns="50800" tIns="50800" rIns="50800" bIns="50800" rtlCol="0" anchor="ctr"/>
            <a:lstStyle/>
            <a:p>
              <a:pPr algn="ctr">
                <a:lnSpc>
                  <a:spcPts val="3012"/>
                </a:lnSpc>
              </a:pPr>
              <a:endParaRPr/>
            </a:p>
          </p:txBody>
        </p:sp>
      </p:grpSp>
      <p:grpSp>
        <p:nvGrpSpPr>
          <p:cNvPr id="5" name="Group 5"/>
          <p:cNvGrpSpPr/>
          <p:nvPr/>
        </p:nvGrpSpPr>
        <p:grpSpPr>
          <a:xfrm>
            <a:off x="1089764" y="4177521"/>
            <a:ext cx="688666" cy="501306"/>
            <a:chOff x="0" y="0"/>
            <a:chExt cx="181377" cy="350828"/>
          </a:xfrm>
        </p:grpSpPr>
        <p:sp>
          <p:nvSpPr>
            <p:cNvPr id="6" name="Freeform 6"/>
            <p:cNvSpPr/>
            <p:nvPr/>
          </p:nvSpPr>
          <p:spPr>
            <a:xfrm>
              <a:off x="0" y="0"/>
              <a:ext cx="181377" cy="350828"/>
            </a:xfrm>
            <a:custGeom>
              <a:avLst/>
              <a:gdLst/>
              <a:ahLst/>
              <a:cxnLst/>
              <a:rect l="l" t="t" r="r" b="b"/>
              <a:pathLst>
                <a:path w="181377" h="350828">
                  <a:moveTo>
                    <a:pt x="0" y="0"/>
                  </a:moveTo>
                  <a:lnTo>
                    <a:pt x="181377" y="0"/>
                  </a:lnTo>
                  <a:lnTo>
                    <a:pt x="181377" y="350828"/>
                  </a:lnTo>
                  <a:lnTo>
                    <a:pt x="0" y="350828"/>
                  </a:lnTo>
                  <a:close/>
                </a:path>
              </a:pathLst>
            </a:custGeom>
            <a:solidFill>
              <a:srgbClr val="FFE46A"/>
            </a:solidFill>
          </p:spPr>
          <p:txBody>
            <a:bodyPr/>
            <a:lstStyle/>
            <a:p>
              <a:endParaRPr lang="en-US"/>
            </a:p>
          </p:txBody>
        </p:sp>
        <p:sp>
          <p:nvSpPr>
            <p:cNvPr id="7" name="TextBox 7"/>
            <p:cNvSpPr txBox="1"/>
            <p:nvPr/>
          </p:nvSpPr>
          <p:spPr>
            <a:xfrm>
              <a:off x="0" y="-47625"/>
              <a:ext cx="181377" cy="398453"/>
            </a:xfrm>
            <a:prstGeom prst="rect">
              <a:avLst/>
            </a:prstGeom>
          </p:spPr>
          <p:txBody>
            <a:bodyPr lIns="50800" tIns="50800" rIns="50800" bIns="50800" rtlCol="0" anchor="ctr"/>
            <a:lstStyle/>
            <a:p>
              <a:pPr algn="ctr">
                <a:lnSpc>
                  <a:spcPts val="3012"/>
                </a:lnSpc>
              </a:pPr>
              <a:endParaRPr/>
            </a:p>
          </p:txBody>
        </p:sp>
      </p:grpSp>
      <p:grpSp>
        <p:nvGrpSpPr>
          <p:cNvPr id="8" name="Group 8"/>
          <p:cNvGrpSpPr/>
          <p:nvPr/>
        </p:nvGrpSpPr>
        <p:grpSpPr>
          <a:xfrm>
            <a:off x="1067792" y="5495494"/>
            <a:ext cx="688666" cy="568994"/>
            <a:chOff x="0" y="0"/>
            <a:chExt cx="181377" cy="486295"/>
          </a:xfrm>
        </p:grpSpPr>
        <p:sp>
          <p:nvSpPr>
            <p:cNvPr id="9" name="Freeform 9"/>
            <p:cNvSpPr/>
            <p:nvPr/>
          </p:nvSpPr>
          <p:spPr>
            <a:xfrm>
              <a:off x="0" y="0"/>
              <a:ext cx="181377" cy="486295"/>
            </a:xfrm>
            <a:custGeom>
              <a:avLst/>
              <a:gdLst/>
              <a:ahLst/>
              <a:cxnLst/>
              <a:rect l="l" t="t" r="r" b="b"/>
              <a:pathLst>
                <a:path w="181377" h="486295">
                  <a:moveTo>
                    <a:pt x="0" y="0"/>
                  </a:moveTo>
                  <a:lnTo>
                    <a:pt x="181377" y="0"/>
                  </a:lnTo>
                  <a:lnTo>
                    <a:pt x="181377" y="486295"/>
                  </a:lnTo>
                  <a:lnTo>
                    <a:pt x="0" y="486295"/>
                  </a:lnTo>
                  <a:close/>
                </a:path>
              </a:pathLst>
            </a:custGeom>
            <a:solidFill>
              <a:srgbClr val="FFE46A"/>
            </a:solidFill>
          </p:spPr>
          <p:txBody>
            <a:bodyPr/>
            <a:lstStyle/>
            <a:p>
              <a:endParaRPr lang="en-US"/>
            </a:p>
          </p:txBody>
        </p:sp>
        <p:sp>
          <p:nvSpPr>
            <p:cNvPr id="10" name="TextBox 10"/>
            <p:cNvSpPr txBox="1"/>
            <p:nvPr/>
          </p:nvSpPr>
          <p:spPr>
            <a:xfrm>
              <a:off x="0" y="-47625"/>
              <a:ext cx="181377" cy="533920"/>
            </a:xfrm>
            <a:prstGeom prst="rect">
              <a:avLst/>
            </a:prstGeom>
          </p:spPr>
          <p:txBody>
            <a:bodyPr lIns="50800" tIns="50800" rIns="50800" bIns="50800" rtlCol="0" anchor="ctr"/>
            <a:lstStyle/>
            <a:p>
              <a:pPr algn="ctr">
                <a:lnSpc>
                  <a:spcPts val="3012"/>
                </a:lnSpc>
              </a:pPr>
              <a:endParaRPr/>
            </a:p>
          </p:txBody>
        </p:sp>
      </p:grpSp>
      <p:grpSp>
        <p:nvGrpSpPr>
          <p:cNvPr id="11" name="Group 11"/>
          <p:cNvGrpSpPr/>
          <p:nvPr/>
        </p:nvGrpSpPr>
        <p:grpSpPr>
          <a:xfrm>
            <a:off x="15201900" y="0"/>
            <a:ext cx="3086100" cy="10287000"/>
            <a:chOff x="0" y="0"/>
            <a:chExt cx="812800" cy="2709333"/>
          </a:xfrm>
        </p:grpSpPr>
        <p:sp>
          <p:nvSpPr>
            <p:cNvPr id="12" name="Freeform 12"/>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002F6C"/>
            </a:solidFill>
          </p:spPr>
          <p:txBody>
            <a:bodyPr/>
            <a:lstStyle/>
            <a:p>
              <a:endParaRPr lang="en-US"/>
            </a:p>
          </p:txBody>
        </p:sp>
        <p:sp>
          <p:nvSpPr>
            <p:cNvPr id="13" name="TextBox 13"/>
            <p:cNvSpPr txBox="1"/>
            <p:nvPr/>
          </p:nvSpPr>
          <p:spPr>
            <a:xfrm>
              <a:off x="0" y="-47625"/>
              <a:ext cx="812800" cy="2756958"/>
            </a:xfrm>
            <a:prstGeom prst="rect">
              <a:avLst/>
            </a:prstGeom>
          </p:spPr>
          <p:txBody>
            <a:bodyPr lIns="50800" tIns="50800" rIns="50800" bIns="50800" rtlCol="0" anchor="ctr"/>
            <a:lstStyle/>
            <a:p>
              <a:pPr algn="ctr">
                <a:lnSpc>
                  <a:spcPts val="3012"/>
                </a:lnSpc>
              </a:pPr>
              <a:endParaRPr/>
            </a:p>
          </p:txBody>
        </p:sp>
      </p:grpSp>
      <p:grpSp>
        <p:nvGrpSpPr>
          <p:cNvPr id="14" name="Group 14"/>
          <p:cNvGrpSpPr/>
          <p:nvPr/>
        </p:nvGrpSpPr>
        <p:grpSpPr>
          <a:xfrm>
            <a:off x="11932937" y="3315488"/>
            <a:ext cx="5326363" cy="4140436"/>
            <a:chOff x="0" y="0"/>
            <a:chExt cx="1640168" cy="1274980"/>
          </a:xfrm>
        </p:grpSpPr>
        <p:sp>
          <p:nvSpPr>
            <p:cNvPr id="15" name="Freeform 15"/>
            <p:cNvSpPr/>
            <p:nvPr/>
          </p:nvSpPr>
          <p:spPr>
            <a:xfrm>
              <a:off x="0" y="0"/>
              <a:ext cx="1640168" cy="1274980"/>
            </a:xfrm>
            <a:custGeom>
              <a:avLst/>
              <a:gdLst/>
              <a:ahLst/>
              <a:cxnLst/>
              <a:rect l="l" t="t" r="r" b="b"/>
              <a:pathLst>
                <a:path w="1640168" h="1274980">
                  <a:moveTo>
                    <a:pt x="0" y="0"/>
                  </a:moveTo>
                  <a:lnTo>
                    <a:pt x="1640168" y="0"/>
                  </a:lnTo>
                  <a:lnTo>
                    <a:pt x="1640168" y="1274980"/>
                  </a:lnTo>
                  <a:lnTo>
                    <a:pt x="0" y="1274980"/>
                  </a:lnTo>
                  <a:close/>
                </a:path>
              </a:pathLst>
            </a:custGeom>
            <a:blipFill>
              <a:blip r:embed="rId2"/>
              <a:stretch>
                <a:fillRect l="-8301" r="-8301"/>
              </a:stretch>
            </a:blipFill>
          </p:spPr>
          <p:txBody>
            <a:bodyPr/>
            <a:lstStyle/>
            <a:p>
              <a:endParaRPr lang="en-US"/>
            </a:p>
          </p:txBody>
        </p:sp>
      </p:grpSp>
      <p:sp>
        <p:nvSpPr>
          <p:cNvPr id="16" name="TextBox 16"/>
          <p:cNvSpPr txBox="1"/>
          <p:nvPr/>
        </p:nvSpPr>
        <p:spPr>
          <a:xfrm>
            <a:off x="1008228" y="844713"/>
            <a:ext cx="10904237" cy="1177290"/>
          </a:xfrm>
          <a:prstGeom prst="rect">
            <a:avLst/>
          </a:prstGeom>
        </p:spPr>
        <p:txBody>
          <a:bodyPr lIns="0" tIns="0" rIns="0" bIns="0" rtlCol="0" anchor="t">
            <a:spAutoFit/>
          </a:bodyPr>
          <a:lstStyle/>
          <a:p>
            <a:pPr marL="0" lvl="0" indent="0" algn="l">
              <a:lnSpc>
                <a:spcPts val="9660"/>
              </a:lnSpc>
              <a:spcBef>
                <a:spcPct val="0"/>
              </a:spcBef>
            </a:pPr>
            <a:r>
              <a:rPr lang="en-US" sz="6900">
                <a:solidFill>
                  <a:srgbClr val="322F2A"/>
                </a:solidFill>
                <a:latin typeface="Oswald"/>
                <a:ea typeface="Oswald"/>
                <a:cs typeface="Oswald"/>
                <a:sym typeface="Oswald"/>
              </a:rPr>
              <a:t>Communication &amp; Information</a:t>
            </a:r>
          </a:p>
        </p:txBody>
      </p:sp>
      <p:sp>
        <p:nvSpPr>
          <p:cNvPr id="19" name="TextBox 19"/>
          <p:cNvSpPr txBox="1"/>
          <p:nvPr/>
        </p:nvSpPr>
        <p:spPr>
          <a:xfrm>
            <a:off x="2135090" y="2781056"/>
            <a:ext cx="8769146" cy="555625"/>
          </a:xfrm>
          <a:prstGeom prst="rect">
            <a:avLst/>
          </a:prstGeom>
        </p:spPr>
        <p:txBody>
          <a:bodyPr lIns="0" tIns="0" rIns="0" bIns="0" rtlCol="0" anchor="t">
            <a:spAutoFit/>
          </a:bodyPr>
          <a:lstStyle/>
          <a:p>
            <a:pPr marL="0" lvl="0" indent="0" algn="l">
              <a:lnSpc>
                <a:spcPts val="4759"/>
              </a:lnSpc>
            </a:pPr>
            <a:r>
              <a:rPr lang="en-US" sz="2799" b="1">
                <a:solidFill>
                  <a:srgbClr val="322F2A"/>
                </a:solidFill>
                <a:latin typeface="Nunito Bold"/>
                <a:ea typeface="Nunito Bold"/>
                <a:cs typeface="Nunito Bold"/>
                <a:sym typeface="Nunito Bold"/>
              </a:rPr>
              <a:t>Panel Presentation 2/6/2025</a:t>
            </a:r>
          </a:p>
        </p:txBody>
      </p:sp>
      <p:sp>
        <p:nvSpPr>
          <p:cNvPr id="21" name="TextBox 21"/>
          <p:cNvSpPr txBox="1"/>
          <p:nvPr/>
        </p:nvSpPr>
        <p:spPr>
          <a:xfrm>
            <a:off x="2135090" y="4183867"/>
            <a:ext cx="8769146" cy="555625"/>
          </a:xfrm>
          <a:prstGeom prst="rect">
            <a:avLst/>
          </a:prstGeom>
        </p:spPr>
        <p:txBody>
          <a:bodyPr lIns="0" tIns="0" rIns="0" bIns="0" rtlCol="0" anchor="t">
            <a:spAutoFit/>
          </a:bodyPr>
          <a:lstStyle/>
          <a:p>
            <a:pPr marL="0" lvl="0" indent="0" algn="l">
              <a:lnSpc>
                <a:spcPts val="4759"/>
              </a:lnSpc>
            </a:pPr>
            <a:r>
              <a:rPr lang="en-US" sz="2799" b="1">
                <a:solidFill>
                  <a:srgbClr val="322F2A"/>
                </a:solidFill>
                <a:latin typeface="Nunito Bold"/>
                <a:ea typeface="Nunito Bold"/>
                <a:cs typeface="Nunito Bold"/>
                <a:sym typeface="Nunito Bold"/>
              </a:rPr>
              <a:t>Communication Survey, 02/2025</a:t>
            </a:r>
          </a:p>
        </p:txBody>
      </p:sp>
      <p:sp>
        <p:nvSpPr>
          <p:cNvPr id="23" name="TextBox 23"/>
          <p:cNvSpPr txBox="1"/>
          <p:nvPr/>
        </p:nvSpPr>
        <p:spPr>
          <a:xfrm>
            <a:off x="2135090" y="5495494"/>
            <a:ext cx="8769146" cy="555625"/>
          </a:xfrm>
          <a:prstGeom prst="rect">
            <a:avLst/>
          </a:prstGeom>
        </p:spPr>
        <p:txBody>
          <a:bodyPr lIns="0" tIns="0" rIns="0" bIns="0" rtlCol="0" anchor="t">
            <a:spAutoFit/>
          </a:bodyPr>
          <a:lstStyle/>
          <a:p>
            <a:pPr marL="0" lvl="0" indent="0" algn="l">
              <a:lnSpc>
                <a:spcPts val="4759"/>
              </a:lnSpc>
            </a:pPr>
            <a:r>
              <a:rPr lang="en-US" sz="2799" b="1">
                <a:solidFill>
                  <a:srgbClr val="322F2A"/>
                </a:solidFill>
                <a:latin typeface="Nunito Bold"/>
                <a:ea typeface="Nunito Bold"/>
                <a:cs typeface="Nunito Bold"/>
                <a:sym typeface="Nunito Bold"/>
              </a:rPr>
              <a:t>Community Conversation, 05/22/2025</a:t>
            </a:r>
          </a:p>
        </p:txBody>
      </p:sp>
      <p:grpSp>
        <p:nvGrpSpPr>
          <p:cNvPr id="24" name="Group 8">
            <a:extLst>
              <a:ext uri="{FF2B5EF4-FFF2-40B4-BE49-F238E27FC236}">
                <a16:creationId xmlns:a16="http://schemas.microsoft.com/office/drawing/2014/main" id="{E6B338D5-AEDF-91D2-E136-C6A69D122EE6}"/>
              </a:ext>
            </a:extLst>
          </p:cNvPr>
          <p:cNvGrpSpPr/>
          <p:nvPr/>
        </p:nvGrpSpPr>
        <p:grpSpPr>
          <a:xfrm>
            <a:off x="1067792" y="6936879"/>
            <a:ext cx="688666" cy="568994"/>
            <a:chOff x="0" y="0"/>
            <a:chExt cx="181377" cy="486295"/>
          </a:xfrm>
        </p:grpSpPr>
        <p:sp>
          <p:nvSpPr>
            <p:cNvPr id="25" name="Freeform 9">
              <a:extLst>
                <a:ext uri="{FF2B5EF4-FFF2-40B4-BE49-F238E27FC236}">
                  <a16:creationId xmlns:a16="http://schemas.microsoft.com/office/drawing/2014/main" id="{E5D42A6C-7285-D6F1-E2A8-F623B7533FB9}"/>
                </a:ext>
              </a:extLst>
            </p:cNvPr>
            <p:cNvSpPr/>
            <p:nvPr/>
          </p:nvSpPr>
          <p:spPr>
            <a:xfrm>
              <a:off x="0" y="0"/>
              <a:ext cx="181377" cy="486295"/>
            </a:xfrm>
            <a:custGeom>
              <a:avLst/>
              <a:gdLst/>
              <a:ahLst/>
              <a:cxnLst/>
              <a:rect l="l" t="t" r="r" b="b"/>
              <a:pathLst>
                <a:path w="181377" h="486295">
                  <a:moveTo>
                    <a:pt x="0" y="0"/>
                  </a:moveTo>
                  <a:lnTo>
                    <a:pt x="181377" y="0"/>
                  </a:lnTo>
                  <a:lnTo>
                    <a:pt x="181377" y="486295"/>
                  </a:lnTo>
                  <a:lnTo>
                    <a:pt x="0" y="486295"/>
                  </a:lnTo>
                  <a:close/>
                </a:path>
              </a:pathLst>
            </a:custGeom>
            <a:solidFill>
              <a:srgbClr val="FFE46A"/>
            </a:solidFill>
          </p:spPr>
          <p:txBody>
            <a:bodyPr/>
            <a:lstStyle/>
            <a:p>
              <a:endParaRPr lang="en-US"/>
            </a:p>
          </p:txBody>
        </p:sp>
        <p:sp>
          <p:nvSpPr>
            <p:cNvPr id="26" name="TextBox 10">
              <a:extLst>
                <a:ext uri="{FF2B5EF4-FFF2-40B4-BE49-F238E27FC236}">
                  <a16:creationId xmlns:a16="http://schemas.microsoft.com/office/drawing/2014/main" id="{016D1482-FDD7-3B65-9FE9-7925C77D3258}"/>
                </a:ext>
              </a:extLst>
            </p:cNvPr>
            <p:cNvSpPr txBox="1"/>
            <p:nvPr/>
          </p:nvSpPr>
          <p:spPr>
            <a:xfrm>
              <a:off x="0" y="-47625"/>
              <a:ext cx="181377" cy="533920"/>
            </a:xfrm>
            <a:prstGeom prst="rect">
              <a:avLst/>
            </a:prstGeom>
          </p:spPr>
          <p:txBody>
            <a:bodyPr lIns="50800" tIns="50800" rIns="50800" bIns="50800" rtlCol="0" anchor="ctr"/>
            <a:lstStyle/>
            <a:p>
              <a:pPr algn="ctr">
                <a:lnSpc>
                  <a:spcPts val="3012"/>
                </a:lnSpc>
              </a:pPr>
              <a:endParaRPr/>
            </a:p>
          </p:txBody>
        </p:sp>
      </p:grpSp>
      <p:sp>
        <p:nvSpPr>
          <p:cNvPr id="27" name="TextBox 23">
            <a:extLst>
              <a:ext uri="{FF2B5EF4-FFF2-40B4-BE49-F238E27FC236}">
                <a16:creationId xmlns:a16="http://schemas.microsoft.com/office/drawing/2014/main" id="{375F67A0-F3CE-4502-8DD1-F5598EC6DFB5}"/>
              </a:ext>
            </a:extLst>
          </p:cNvPr>
          <p:cNvSpPr txBox="1"/>
          <p:nvPr/>
        </p:nvSpPr>
        <p:spPr>
          <a:xfrm>
            <a:off x="2135090" y="6853736"/>
            <a:ext cx="8769146" cy="1184940"/>
          </a:xfrm>
          <a:prstGeom prst="rect">
            <a:avLst/>
          </a:prstGeom>
        </p:spPr>
        <p:txBody>
          <a:bodyPr lIns="0" tIns="0" rIns="0" bIns="0" rtlCol="0" anchor="t">
            <a:spAutoFit/>
          </a:bodyPr>
          <a:lstStyle/>
          <a:p>
            <a:pPr marL="0" lvl="0" indent="0" algn="l">
              <a:lnSpc>
                <a:spcPts val="4759"/>
              </a:lnSpc>
            </a:pPr>
            <a:r>
              <a:rPr lang="en-US" sz="2799" b="1">
                <a:solidFill>
                  <a:srgbClr val="322F2A"/>
                </a:solidFill>
                <a:latin typeface="Nunito Bold"/>
                <a:ea typeface="Nunito Bold"/>
                <a:cs typeface="Nunito Bold"/>
                <a:sym typeface="Nunito Bold"/>
              </a:rPr>
              <a:t>Partnering with a University of New Haven for Intern support since 09/01/25</a:t>
            </a:r>
          </a:p>
        </p:txBody>
      </p:sp>
      <p:grpSp>
        <p:nvGrpSpPr>
          <p:cNvPr id="28" name="Group 8">
            <a:extLst>
              <a:ext uri="{FF2B5EF4-FFF2-40B4-BE49-F238E27FC236}">
                <a16:creationId xmlns:a16="http://schemas.microsoft.com/office/drawing/2014/main" id="{5DE2728D-8D99-352E-3842-7EC22BD95B3D}"/>
              </a:ext>
            </a:extLst>
          </p:cNvPr>
          <p:cNvGrpSpPr/>
          <p:nvPr/>
        </p:nvGrpSpPr>
        <p:grpSpPr>
          <a:xfrm>
            <a:off x="1048742" y="8267700"/>
            <a:ext cx="688666" cy="568994"/>
            <a:chOff x="0" y="0"/>
            <a:chExt cx="181377" cy="486295"/>
          </a:xfrm>
        </p:grpSpPr>
        <p:sp>
          <p:nvSpPr>
            <p:cNvPr id="29" name="Freeform 9">
              <a:extLst>
                <a:ext uri="{FF2B5EF4-FFF2-40B4-BE49-F238E27FC236}">
                  <a16:creationId xmlns:a16="http://schemas.microsoft.com/office/drawing/2014/main" id="{BA2492BE-7FEC-BCE2-6A9C-F553EFBF56D6}"/>
                </a:ext>
              </a:extLst>
            </p:cNvPr>
            <p:cNvSpPr/>
            <p:nvPr/>
          </p:nvSpPr>
          <p:spPr>
            <a:xfrm>
              <a:off x="0" y="0"/>
              <a:ext cx="181377" cy="486295"/>
            </a:xfrm>
            <a:custGeom>
              <a:avLst/>
              <a:gdLst/>
              <a:ahLst/>
              <a:cxnLst/>
              <a:rect l="l" t="t" r="r" b="b"/>
              <a:pathLst>
                <a:path w="181377" h="486295">
                  <a:moveTo>
                    <a:pt x="0" y="0"/>
                  </a:moveTo>
                  <a:lnTo>
                    <a:pt x="181377" y="0"/>
                  </a:lnTo>
                  <a:lnTo>
                    <a:pt x="181377" y="486295"/>
                  </a:lnTo>
                  <a:lnTo>
                    <a:pt x="0" y="486295"/>
                  </a:lnTo>
                  <a:close/>
                </a:path>
              </a:pathLst>
            </a:custGeom>
            <a:solidFill>
              <a:srgbClr val="FFE46A"/>
            </a:solidFill>
          </p:spPr>
          <p:txBody>
            <a:bodyPr/>
            <a:lstStyle/>
            <a:p>
              <a:endParaRPr lang="en-US"/>
            </a:p>
          </p:txBody>
        </p:sp>
        <p:sp>
          <p:nvSpPr>
            <p:cNvPr id="30" name="TextBox 10">
              <a:extLst>
                <a:ext uri="{FF2B5EF4-FFF2-40B4-BE49-F238E27FC236}">
                  <a16:creationId xmlns:a16="http://schemas.microsoft.com/office/drawing/2014/main" id="{BF515A4A-7FC3-3A26-E603-EC694830C4C7}"/>
                </a:ext>
              </a:extLst>
            </p:cNvPr>
            <p:cNvSpPr txBox="1"/>
            <p:nvPr/>
          </p:nvSpPr>
          <p:spPr>
            <a:xfrm>
              <a:off x="0" y="-47625"/>
              <a:ext cx="181377" cy="533920"/>
            </a:xfrm>
            <a:prstGeom prst="rect">
              <a:avLst/>
            </a:prstGeom>
          </p:spPr>
          <p:txBody>
            <a:bodyPr lIns="50800" tIns="50800" rIns="50800" bIns="50800" rtlCol="0" anchor="ctr"/>
            <a:lstStyle/>
            <a:p>
              <a:pPr algn="ctr">
                <a:lnSpc>
                  <a:spcPts val="3012"/>
                </a:lnSpc>
              </a:pPr>
              <a:endParaRPr/>
            </a:p>
          </p:txBody>
        </p:sp>
      </p:grpSp>
      <p:sp>
        <p:nvSpPr>
          <p:cNvPr id="31" name="TextBox 23">
            <a:extLst>
              <a:ext uri="{FF2B5EF4-FFF2-40B4-BE49-F238E27FC236}">
                <a16:creationId xmlns:a16="http://schemas.microsoft.com/office/drawing/2014/main" id="{D0667009-2982-AB3D-98B8-97432CD8B49C}"/>
              </a:ext>
            </a:extLst>
          </p:cNvPr>
          <p:cNvSpPr txBox="1"/>
          <p:nvPr/>
        </p:nvSpPr>
        <p:spPr>
          <a:xfrm>
            <a:off x="2135090" y="8267700"/>
            <a:ext cx="9218709" cy="569387"/>
          </a:xfrm>
          <a:prstGeom prst="rect">
            <a:avLst/>
          </a:prstGeom>
        </p:spPr>
        <p:txBody>
          <a:bodyPr wrap="square" lIns="0" tIns="0" rIns="0" bIns="0" rtlCol="0" anchor="t">
            <a:spAutoFit/>
          </a:bodyPr>
          <a:lstStyle/>
          <a:p>
            <a:pPr marL="0" lvl="0" indent="0" algn="l">
              <a:lnSpc>
                <a:spcPts val="4759"/>
              </a:lnSpc>
            </a:pPr>
            <a:r>
              <a:rPr lang="en-US" sz="2799" b="1">
                <a:solidFill>
                  <a:srgbClr val="322F2A"/>
                </a:solidFill>
                <a:latin typeface="Nunito Bold"/>
                <a:ea typeface="Nunito Bold"/>
                <a:cs typeface="Nunito Bold"/>
                <a:sym typeface="Nunito Bold"/>
              </a:rPr>
              <a:t>First and second draft of pocketbook Oct 25’ to Jan 26’</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cf9d51b4-0eed-4aff-8425-4bbad5d656ab}" enabled="0" method="" siteId="{cf9d51b4-0eed-4aff-8425-4bbad5d656ab}"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16</Slides>
  <Notes>9</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Yellow Simple Research Proposal Presentation</dc:title>
  <dc:creator>Ref 2</dc:creator>
  <cp:revision>95</cp:revision>
  <dcterms:created xsi:type="dcterms:W3CDTF">2006-08-16T00:00:00Z</dcterms:created>
  <dcterms:modified xsi:type="dcterms:W3CDTF">2026-01-23T03:42:39Z</dcterms:modified>
  <dc:identifier>DAGr7QFIyQM</dc:identifier>
</cp:coreProperties>
</file>