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54"/>
  </p:notesMasterIdLst>
  <p:sldIdLst>
    <p:sldId id="258" r:id="rId2"/>
    <p:sldId id="257" r:id="rId3"/>
    <p:sldId id="539" r:id="rId4"/>
    <p:sldId id="527" r:id="rId5"/>
    <p:sldId id="373" r:id="rId6"/>
    <p:sldId id="418" r:id="rId7"/>
    <p:sldId id="554" r:id="rId8"/>
    <p:sldId id="555" r:id="rId9"/>
    <p:sldId id="540" r:id="rId10"/>
    <p:sldId id="546" r:id="rId11"/>
    <p:sldId id="341" r:id="rId12"/>
    <p:sldId id="552" r:id="rId13"/>
    <p:sldId id="401" r:id="rId14"/>
    <p:sldId id="538" r:id="rId15"/>
    <p:sldId id="544" r:id="rId16"/>
    <p:sldId id="359" r:id="rId17"/>
    <p:sldId id="342" r:id="rId18"/>
    <p:sldId id="389" r:id="rId19"/>
    <p:sldId id="424" r:id="rId20"/>
    <p:sldId id="428" r:id="rId21"/>
    <p:sldId id="551" r:id="rId22"/>
    <p:sldId id="393" r:id="rId23"/>
    <p:sldId id="356" r:id="rId24"/>
    <p:sldId id="332" r:id="rId25"/>
    <p:sldId id="439" r:id="rId26"/>
    <p:sldId id="358" r:id="rId27"/>
    <p:sldId id="556" r:id="rId28"/>
    <p:sldId id="531" r:id="rId29"/>
    <p:sldId id="529" r:id="rId30"/>
    <p:sldId id="383" r:id="rId31"/>
    <p:sldId id="384" r:id="rId32"/>
    <p:sldId id="386" r:id="rId33"/>
    <p:sldId id="391" r:id="rId34"/>
    <p:sldId id="547" r:id="rId35"/>
    <p:sldId id="530" r:id="rId36"/>
    <p:sldId id="536" r:id="rId37"/>
    <p:sldId id="396" r:id="rId38"/>
    <p:sldId id="256" r:id="rId39"/>
    <p:sldId id="265" r:id="rId40"/>
    <p:sldId id="266" r:id="rId41"/>
    <p:sldId id="541" r:id="rId42"/>
    <p:sldId id="267" r:id="rId43"/>
    <p:sldId id="268" r:id="rId44"/>
    <p:sldId id="269" r:id="rId45"/>
    <p:sldId id="273" r:id="rId46"/>
    <p:sldId id="275" r:id="rId47"/>
    <p:sldId id="277" r:id="rId48"/>
    <p:sldId id="278" r:id="rId49"/>
    <p:sldId id="294" r:id="rId50"/>
    <p:sldId id="279" r:id="rId51"/>
    <p:sldId id="288" r:id="rId52"/>
    <p:sldId id="280" r:id="rId53"/>
  </p:sldIdLst>
  <p:sldSz cx="12192000" cy="6858000"/>
  <p:notesSz cx="7023100" cy="9309100"/>
  <p:embeddedFontLst>
    <p:embeddedFont>
      <p:font typeface="Arial Narrow" panose="020B0606020202030204" pitchFamily="34" charset="0"/>
      <p:regular r:id="rId55"/>
      <p:bold r:id="rId56"/>
      <p:italic r:id="rId57"/>
      <p:boldItalic r:id="rId58"/>
    </p:embeddedFont>
    <p:embeddedFont>
      <p:font typeface="Leelawadee" panose="020B0502040204020203" pitchFamily="34" charset="-34"/>
      <p:regular r:id="rId59"/>
      <p:bold r:id="rId60"/>
    </p:embeddedFont>
    <p:embeddedFont>
      <p:font typeface="Montserrat" panose="00000500000000000000" pitchFamily="2" charset="0"/>
      <p:regular r:id="rId61"/>
      <p:bold r:id="rId62"/>
      <p:italic r:id="rId63"/>
      <p:boldItalic r:id="rId64"/>
    </p:embeddedFont>
    <p:embeddedFont>
      <p:font typeface="Play" panose="020B0604020202020204" charset="0"/>
      <p:regular r:id="rId65"/>
      <p:bold r:id="rId66"/>
    </p:embeddedFont>
    <p:embeddedFont>
      <p:font typeface="Roboto" panose="02000000000000000000" pitchFamily="2" charset="0"/>
      <p:regular r:id="rId67"/>
      <p:bold r:id="rId68"/>
      <p:italic r:id="rId69"/>
      <p:boldItalic r:id="rId70"/>
    </p:embeddedFont>
    <p:embeddedFont>
      <p:font typeface="Rockwell" panose="02060603020205020403" pitchFamily="18"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F2F2F2"/>
    <a:srgbClr val="A14F8C"/>
    <a:srgbClr val="4E98E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46" autoAdjust="0"/>
    <p:restoredTop sz="80886" autoAdjust="0"/>
  </p:normalViewPr>
  <p:slideViewPr>
    <p:cSldViewPr snapToGrid="0">
      <p:cViewPr varScale="1">
        <p:scale>
          <a:sx n="86" d="100"/>
          <a:sy n="86" d="100"/>
        </p:scale>
        <p:origin x="3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sbs-server\sys1\HealthHumanService\AgeFriendly\phase%20IV\Transportation\Copy%20of%20Combined%20Transportation%20Survey%20Ques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'[Copy of Combined Transportation Survey Questions.xlsx]Aware of service'!$A$35</c:f>
              <c:strCache>
                <c:ptCount val="1"/>
                <c:pt idx="0">
                  <c:v>Yes</c:v>
                </c:pt>
              </c:strCache>
            </c:strRef>
          </c:tx>
          <c:spPr>
            <a:solidFill>
              <a:srgbClr val="00B050"/>
            </a:solidFill>
            <a:ln>
              <a:solidFill>
                <a:srgbClr val="00B050"/>
              </a:solidFill>
            </a:ln>
            <a:effectLst/>
          </c:spPr>
          <c:invertIfNegative val="0"/>
          <c:dPt>
            <c:idx val="0"/>
            <c:invertIfNegative val="0"/>
            <c:bubble3D val="0"/>
            <c:spPr>
              <a:solidFill>
                <a:srgbClr val="00B050"/>
              </a:solidFill>
              <a:ln>
                <a:solidFill>
                  <a:srgbClr val="00B050"/>
                </a:solidFill>
              </a:ln>
              <a:effectLst/>
            </c:spPr>
            <c:extLst>
              <c:ext xmlns:c16="http://schemas.microsoft.com/office/drawing/2014/chart" uri="{C3380CC4-5D6E-409C-BE32-E72D297353CC}">
                <c16:uniqueId val="{00000001-DCE7-4A30-9D19-D0B4916F7292}"/>
              </c:ext>
            </c:extLst>
          </c:dPt>
          <c:dPt>
            <c:idx val="1"/>
            <c:invertIfNegative val="0"/>
            <c:bubble3D val="0"/>
            <c:spPr>
              <a:solidFill>
                <a:srgbClr val="00B050"/>
              </a:solidFill>
              <a:ln>
                <a:solidFill>
                  <a:srgbClr val="00B050"/>
                </a:solidFill>
              </a:ln>
              <a:effectLst/>
            </c:spPr>
            <c:extLst>
              <c:ext xmlns:c16="http://schemas.microsoft.com/office/drawing/2014/chart" uri="{C3380CC4-5D6E-409C-BE32-E72D297353CC}">
                <c16:uniqueId val="{00000003-DCE7-4A30-9D19-D0B4916F7292}"/>
              </c:ext>
            </c:extLst>
          </c:dPt>
          <c:dPt>
            <c:idx val="2"/>
            <c:invertIfNegative val="0"/>
            <c:bubble3D val="0"/>
            <c:spPr>
              <a:solidFill>
                <a:srgbClr val="00B050"/>
              </a:solidFill>
              <a:ln>
                <a:solidFill>
                  <a:srgbClr val="00B050"/>
                </a:solidFill>
              </a:ln>
              <a:effectLst/>
            </c:spPr>
            <c:extLst>
              <c:ext xmlns:c16="http://schemas.microsoft.com/office/drawing/2014/chart" uri="{C3380CC4-5D6E-409C-BE32-E72D297353CC}">
                <c16:uniqueId val="{00000005-DCE7-4A30-9D19-D0B4916F7292}"/>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Combined Transportation Survey Questions.xlsx]Aware of service'!$B$34:$D$34</c:f>
              <c:strCache>
                <c:ptCount val="3"/>
                <c:pt idx="0">
                  <c:v>Londonderry</c:v>
                </c:pt>
                <c:pt idx="1">
                  <c:v>Chester</c:v>
                </c:pt>
                <c:pt idx="2">
                  <c:v>New Boston (MTA)</c:v>
                </c:pt>
              </c:strCache>
            </c:strRef>
          </c:cat>
          <c:val>
            <c:numRef>
              <c:f>'[Copy of Combined Transportation Survey Questions.xlsx]Aware of service'!$B$35:$D$35</c:f>
              <c:numCache>
                <c:formatCode>0.00%</c:formatCode>
                <c:ptCount val="3"/>
                <c:pt idx="0">
                  <c:v>0.55420000000000003</c:v>
                </c:pt>
                <c:pt idx="1">
                  <c:v>0.44590000000000002</c:v>
                </c:pt>
                <c:pt idx="2">
                  <c:v>0.43940000000000001</c:v>
                </c:pt>
              </c:numCache>
            </c:numRef>
          </c:val>
          <c:extLst>
            <c:ext xmlns:c16="http://schemas.microsoft.com/office/drawing/2014/chart" uri="{C3380CC4-5D6E-409C-BE32-E72D297353CC}">
              <c16:uniqueId val="{00000006-DCE7-4A30-9D19-D0B4916F7292}"/>
            </c:ext>
          </c:extLst>
        </c:ser>
        <c:ser>
          <c:idx val="1"/>
          <c:order val="1"/>
          <c:tx>
            <c:strRef>
              <c:f>'[Copy of Combined Transportation Survey Questions.xlsx]Aware of service'!$A$36</c:f>
              <c:strCache>
                <c:ptCount val="1"/>
                <c:pt idx="0">
                  <c:v>No</c:v>
                </c:pt>
              </c:strCache>
            </c:strRef>
          </c:tx>
          <c:spPr>
            <a:solidFill>
              <a:srgbClr val="4BACC6">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Combined Transportation Survey Questions.xlsx]Aware of service'!$B$34:$D$34</c:f>
              <c:strCache>
                <c:ptCount val="3"/>
                <c:pt idx="0">
                  <c:v>Londonderry</c:v>
                </c:pt>
                <c:pt idx="1">
                  <c:v>Chester</c:v>
                </c:pt>
                <c:pt idx="2">
                  <c:v>New Boston (MTA)</c:v>
                </c:pt>
              </c:strCache>
            </c:strRef>
          </c:cat>
          <c:val>
            <c:numRef>
              <c:f>'[Copy of Combined Transportation Survey Questions.xlsx]Aware of service'!$B$36:$D$36</c:f>
              <c:numCache>
                <c:formatCode>0.00%</c:formatCode>
                <c:ptCount val="3"/>
                <c:pt idx="0">
                  <c:v>0.44579999999999997</c:v>
                </c:pt>
                <c:pt idx="1">
                  <c:v>0.55409999999999993</c:v>
                </c:pt>
                <c:pt idx="2">
                  <c:v>0.56059999999999999</c:v>
                </c:pt>
              </c:numCache>
            </c:numRef>
          </c:val>
          <c:extLst>
            <c:ext xmlns:c16="http://schemas.microsoft.com/office/drawing/2014/chart" uri="{C3380CC4-5D6E-409C-BE32-E72D297353CC}">
              <c16:uniqueId val="{00000007-DCE7-4A30-9D19-D0B4916F7292}"/>
            </c:ext>
          </c:extLst>
        </c:ser>
        <c:dLbls>
          <c:showLegendKey val="0"/>
          <c:showVal val="0"/>
          <c:showCatName val="0"/>
          <c:showSerName val="0"/>
          <c:showPercent val="0"/>
          <c:showBubbleSize val="0"/>
        </c:dLbls>
        <c:gapWidth val="219"/>
        <c:overlap val="-27"/>
        <c:axId val="232769919"/>
        <c:axId val="327581039"/>
      </c:barChart>
      <c:catAx>
        <c:axId val="232769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27581039"/>
        <c:crosses val="autoZero"/>
        <c:auto val="1"/>
        <c:lblAlgn val="ctr"/>
        <c:lblOffset val="100"/>
        <c:noMultiLvlLbl val="0"/>
      </c:catAx>
      <c:valAx>
        <c:axId val="327581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2769919"/>
        <c:crosses val="autoZero"/>
        <c:crossBetween val="between"/>
      </c:valAx>
      <c:spPr>
        <a:noFill/>
        <a:ln>
          <a:noFill/>
        </a:ln>
        <a:effectLst/>
      </c:spPr>
    </c:plotArea>
    <c:legend>
      <c:legendPos val="b"/>
      <c:layout>
        <c:manualLayout>
          <c:xMode val="edge"/>
          <c:yMode val="edge"/>
          <c:x val="0.24067084087151169"/>
          <c:y val="1.342025712195328E-2"/>
          <c:w val="0.23168517500760694"/>
          <c:h val="8.6619021774373986E-2"/>
        </c:manualLayout>
      </c:layout>
      <c:overlay val="0"/>
      <c:spPr>
        <a:solidFill>
          <a:srgbClr val="FFFFFF">
            <a:lumMod val="95000"/>
          </a:srgbClr>
        </a:solidFill>
        <a:ln w="9525">
          <a:solidFill>
            <a:srgbClr val="000000"/>
          </a:solid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0.68546</cdr:x>
      <cdr:y>0.88064</cdr:y>
    </cdr:from>
    <cdr:to>
      <cdr:x>1</cdr:x>
      <cdr:y>0.97274</cdr:y>
    </cdr:to>
    <cdr:sp macro="" textlink="">
      <cdr:nvSpPr>
        <cdr:cNvPr id="2" name="TextBox 1">
          <a:extLst xmlns:a="http://schemas.openxmlformats.org/drawingml/2006/main">
            <a:ext uri="{FF2B5EF4-FFF2-40B4-BE49-F238E27FC236}">
              <a16:creationId xmlns:a16="http://schemas.microsoft.com/office/drawing/2014/main" id="{3BD2D158-AB5C-797A-03A0-D37F46000A30}"/>
            </a:ext>
          </a:extLst>
        </cdr:cNvPr>
        <cdr:cNvSpPr txBox="1"/>
      </cdr:nvSpPr>
      <cdr:spPr>
        <a:xfrm xmlns:a="http://schemas.openxmlformats.org/drawingml/2006/main">
          <a:off x="4649645" y="4327478"/>
          <a:ext cx="2133603" cy="4525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buClr>
              <a:srgbClr val="000000"/>
            </a:buClr>
            <a:buFont typeface="Arial"/>
          </a:pPr>
          <a:r>
            <a:rPr lang="en-US" sz="1800" kern="1200" dirty="0">
              <a:solidFill>
                <a:srgbClr val="FF0000"/>
              </a:solidFill>
              <a:latin typeface="Arial Narrow" panose="020B0606020202030204" pitchFamily="34" charset="0"/>
              <a:sym typeface="Arial"/>
            </a:rPr>
            <a:t>Population: 6,200</a:t>
          </a:r>
        </a:p>
      </cdr:txBody>
    </cdr:sp>
  </cdr:relSizeAnchor>
  <cdr:relSizeAnchor xmlns:cdr="http://schemas.openxmlformats.org/drawingml/2006/chartDrawing">
    <cdr:from>
      <cdr:x>0.0716</cdr:x>
      <cdr:y>0.88064</cdr:y>
    </cdr:from>
    <cdr:to>
      <cdr:x>0.37529</cdr:x>
      <cdr:y>0.97275</cdr:y>
    </cdr:to>
    <cdr:sp macro="" textlink="">
      <cdr:nvSpPr>
        <cdr:cNvPr id="5" name="TextBox 4">
          <a:extLst xmlns:a="http://schemas.openxmlformats.org/drawingml/2006/main">
            <a:ext uri="{FF2B5EF4-FFF2-40B4-BE49-F238E27FC236}">
              <a16:creationId xmlns:a16="http://schemas.microsoft.com/office/drawing/2014/main" id="{48FF4C72-CB96-6BD3-7699-B8346EC62A3F}"/>
            </a:ext>
          </a:extLst>
        </cdr:cNvPr>
        <cdr:cNvSpPr txBox="1"/>
      </cdr:nvSpPr>
      <cdr:spPr>
        <a:xfrm xmlns:a="http://schemas.openxmlformats.org/drawingml/2006/main">
          <a:off x="485711" y="4327478"/>
          <a:ext cx="2060004" cy="4526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buClr>
              <a:srgbClr val="000000"/>
            </a:buClr>
            <a:buFont typeface="Arial"/>
          </a:pPr>
          <a:r>
            <a:rPr lang="en-US" sz="1800" kern="1200" dirty="0">
              <a:solidFill>
                <a:srgbClr val="FF0000"/>
              </a:solidFill>
              <a:latin typeface="Arial Narrow" panose="020B0606020202030204" pitchFamily="34" charset="0"/>
              <a:sym typeface="Arial"/>
            </a:rPr>
            <a:t>Population: 27,100</a:t>
          </a:r>
        </a:p>
      </cdr:txBody>
    </cdr:sp>
  </cdr:relSizeAnchor>
  <cdr:relSizeAnchor xmlns:cdr="http://schemas.openxmlformats.org/drawingml/2006/chartDrawing">
    <cdr:from>
      <cdr:x>0.42835</cdr:x>
      <cdr:y>0.77196</cdr:y>
    </cdr:from>
    <cdr:to>
      <cdr:x>0.56315</cdr:x>
      <cdr:y>1</cdr:y>
    </cdr:to>
    <cdr:sp macro="" textlink="">
      <cdr:nvSpPr>
        <cdr:cNvPr id="6" name="TextBox 5">
          <a:extLst xmlns:a="http://schemas.openxmlformats.org/drawingml/2006/main">
            <a:ext uri="{FF2B5EF4-FFF2-40B4-BE49-F238E27FC236}">
              <a16:creationId xmlns:a16="http://schemas.microsoft.com/office/drawing/2014/main" id="{059DEF0C-6F8A-6A21-29C3-2C2EF65B9F71}"/>
            </a:ext>
          </a:extLst>
        </cdr:cNvPr>
        <cdr:cNvSpPr txBox="1"/>
      </cdr:nvSpPr>
      <cdr:spPr>
        <a:xfrm xmlns:a="http://schemas.openxmlformats.org/drawingml/2006/main">
          <a:off x="2905588" y="34843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3308" tIns="46641" rIns="93308" bIns="46641"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3308" tIns="46641" rIns="93308" bIns="46641"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3308" tIns="46641" rIns="93308" bIns="46641"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sz="1200" smtClean="0">
                <a:solidFill>
                  <a:schemeClr val="dk1"/>
                </a:solidFill>
              </a:rPr>
              <a:pPr algn="r"/>
              <a:t>‹#›</a:t>
            </a:fld>
            <a:endParaRPr lang="en-US"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endParaRPr lang="en-US" altLang="en-US" b="1" dirty="0">
              <a:latin typeface="Arial" pitchFamily="34" charset="0"/>
            </a:endParaRPr>
          </a:p>
        </p:txBody>
      </p:sp>
      <p:sp>
        <p:nvSpPr>
          <p:cNvPr id="5632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58133" indent="-291590" algn="l" eaLnBrk="0" hangingPunct="0">
              <a:spcBef>
                <a:spcPct val="30000"/>
              </a:spcBef>
              <a:defRPr sz="1200">
                <a:solidFill>
                  <a:schemeClr val="tx1"/>
                </a:solidFill>
                <a:latin typeface="Arial" pitchFamily="34" charset="0"/>
              </a:defRPr>
            </a:lvl2pPr>
            <a:lvl3pPr marL="1166359" indent="-233272" algn="l" eaLnBrk="0" hangingPunct="0">
              <a:spcBef>
                <a:spcPct val="30000"/>
              </a:spcBef>
              <a:defRPr sz="1200">
                <a:solidFill>
                  <a:schemeClr val="tx1"/>
                </a:solidFill>
                <a:latin typeface="Arial" pitchFamily="34" charset="0"/>
              </a:defRPr>
            </a:lvl3pPr>
            <a:lvl4pPr marL="1632902" indent="-233272" algn="l" eaLnBrk="0" hangingPunct="0">
              <a:spcBef>
                <a:spcPct val="30000"/>
              </a:spcBef>
              <a:defRPr sz="1200">
                <a:solidFill>
                  <a:schemeClr val="tx1"/>
                </a:solidFill>
                <a:latin typeface="Arial" pitchFamily="34" charset="0"/>
              </a:defRPr>
            </a:lvl4pPr>
            <a:lvl5pPr marL="2099446" indent="-233272" algn="l" eaLnBrk="0" hangingPunct="0">
              <a:spcBef>
                <a:spcPct val="30000"/>
              </a:spcBef>
              <a:defRPr sz="1200">
                <a:solidFill>
                  <a:schemeClr val="tx1"/>
                </a:solidFill>
                <a:latin typeface="Arial" pitchFamily="34" charset="0"/>
              </a:defRPr>
            </a:lvl5pPr>
            <a:lvl6pPr marL="2565988" indent="-233272" eaLnBrk="0" fontAlgn="base" hangingPunct="0">
              <a:spcBef>
                <a:spcPct val="30000"/>
              </a:spcBef>
              <a:spcAft>
                <a:spcPct val="0"/>
              </a:spcAft>
              <a:defRPr sz="1200">
                <a:solidFill>
                  <a:schemeClr val="tx1"/>
                </a:solidFill>
                <a:latin typeface="Arial" pitchFamily="34" charset="0"/>
              </a:defRPr>
            </a:lvl6pPr>
            <a:lvl7pPr marL="3032531" indent="-233272" eaLnBrk="0" fontAlgn="base" hangingPunct="0">
              <a:spcBef>
                <a:spcPct val="30000"/>
              </a:spcBef>
              <a:spcAft>
                <a:spcPct val="0"/>
              </a:spcAft>
              <a:defRPr sz="1200">
                <a:solidFill>
                  <a:schemeClr val="tx1"/>
                </a:solidFill>
                <a:latin typeface="Arial" pitchFamily="34" charset="0"/>
              </a:defRPr>
            </a:lvl7pPr>
            <a:lvl8pPr marL="3499074" indent="-233272" eaLnBrk="0" fontAlgn="base" hangingPunct="0">
              <a:spcBef>
                <a:spcPct val="30000"/>
              </a:spcBef>
              <a:spcAft>
                <a:spcPct val="0"/>
              </a:spcAft>
              <a:defRPr sz="1200">
                <a:solidFill>
                  <a:schemeClr val="tx1"/>
                </a:solidFill>
                <a:latin typeface="Arial" pitchFamily="34" charset="0"/>
              </a:defRPr>
            </a:lvl8pPr>
            <a:lvl9pPr marL="3965618" indent="-233272"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86623C8-0612-4B49-B70D-C2F0B44F9328}" type="slidenum">
              <a:rPr lang="en-US" altLang="en-US" smtClean="0">
                <a:solidFill>
                  <a:prstClr val="black"/>
                </a:solidFill>
              </a:rPr>
              <a:pPr algn="r" eaLnBrk="1" hangingPunct="1">
                <a:spcBef>
                  <a:spcPct val="0"/>
                </a:spcBef>
              </a:pPr>
              <a:t>1</a:t>
            </a:fld>
            <a:endParaRPr lang="en-US"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B8FC3-1D92-4037-8C25-124B1AF9D5B1}"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49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F9A4FA8-4280-D3FD-F4A6-067C5E19824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08893EC-BACF-3A3B-43D5-EAD56C7797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en-US" dirty="0">
              <a:latin typeface="+mn-lt"/>
              <a:ea typeface="Calibri" panose="020F0502020204030204" pitchFamily="34" charset="0"/>
              <a:cs typeface="Times New Roman" panose="02020603050405020304" pitchFamily="18" charset="0"/>
            </a:endParaRPr>
          </a:p>
        </p:txBody>
      </p:sp>
      <p:sp>
        <p:nvSpPr>
          <p:cNvPr id="19460" name="Slide Number Placeholder 3">
            <a:extLst>
              <a:ext uri="{FF2B5EF4-FFF2-40B4-BE49-F238E27FC236}">
                <a16:creationId xmlns:a16="http://schemas.microsoft.com/office/drawing/2014/main" id="{25EE901E-FB5E-F738-9730-BA91CFD4602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6635" indent="-290017">
              <a:spcBef>
                <a:spcPct val="30000"/>
              </a:spcBef>
              <a:defRPr sz="1200">
                <a:solidFill>
                  <a:schemeClr val="tx1"/>
                </a:solidFill>
                <a:latin typeface="Arial" panose="020B0604020202020204" pitchFamily="34" charset="0"/>
              </a:defRPr>
            </a:lvl2pPr>
            <a:lvl3pPr marL="1164926" indent="-231689">
              <a:spcBef>
                <a:spcPct val="30000"/>
              </a:spcBef>
              <a:defRPr sz="1200">
                <a:solidFill>
                  <a:schemeClr val="tx1"/>
                </a:solidFill>
                <a:latin typeface="Arial" panose="020B0604020202020204" pitchFamily="34" charset="0"/>
              </a:defRPr>
            </a:lvl3pPr>
            <a:lvl4pPr marL="1631544" indent="-231689">
              <a:spcBef>
                <a:spcPct val="30000"/>
              </a:spcBef>
              <a:defRPr sz="1200">
                <a:solidFill>
                  <a:schemeClr val="tx1"/>
                </a:solidFill>
                <a:latin typeface="Arial" panose="020B0604020202020204" pitchFamily="34" charset="0"/>
              </a:defRPr>
            </a:lvl4pPr>
            <a:lvl5pPr marL="2098163" indent="-231689">
              <a:spcBef>
                <a:spcPct val="30000"/>
              </a:spcBef>
              <a:defRPr sz="1200">
                <a:solidFill>
                  <a:schemeClr val="tx1"/>
                </a:solidFill>
                <a:latin typeface="Arial" panose="020B0604020202020204" pitchFamily="34" charset="0"/>
              </a:defRPr>
            </a:lvl5pPr>
            <a:lvl6pPr marL="2564781" indent="-231689" eaLnBrk="0" fontAlgn="base" hangingPunct="0">
              <a:spcBef>
                <a:spcPct val="30000"/>
              </a:spcBef>
              <a:spcAft>
                <a:spcPct val="0"/>
              </a:spcAft>
              <a:defRPr sz="1200">
                <a:solidFill>
                  <a:schemeClr val="tx1"/>
                </a:solidFill>
                <a:latin typeface="Arial" panose="020B0604020202020204" pitchFamily="34" charset="0"/>
              </a:defRPr>
            </a:lvl6pPr>
            <a:lvl7pPr marL="3031399" indent="-231689" eaLnBrk="0" fontAlgn="base" hangingPunct="0">
              <a:spcBef>
                <a:spcPct val="30000"/>
              </a:spcBef>
              <a:spcAft>
                <a:spcPct val="0"/>
              </a:spcAft>
              <a:defRPr sz="1200">
                <a:solidFill>
                  <a:schemeClr val="tx1"/>
                </a:solidFill>
                <a:latin typeface="Arial" panose="020B0604020202020204" pitchFamily="34" charset="0"/>
              </a:defRPr>
            </a:lvl7pPr>
            <a:lvl8pPr marL="3498018" indent="-231689" eaLnBrk="0" fontAlgn="base" hangingPunct="0">
              <a:spcBef>
                <a:spcPct val="30000"/>
              </a:spcBef>
              <a:spcAft>
                <a:spcPct val="0"/>
              </a:spcAft>
              <a:defRPr sz="1200">
                <a:solidFill>
                  <a:schemeClr val="tx1"/>
                </a:solidFill>
                <a:latin typeface="Arial" panose="020B0604020202020204" pitchFamily="34" charset="0"/>
              </a:defRPr>
            </a:lvl8pPr>
            <a:lvl9pPr marL="3964636" indent="-2316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2A6C0A-0A01-4314-AFFE-8A557D6AF8D7}" type="slidenum">
              <a:rPr lang="en-US" altLang="en-US">
                <a:solidFill>
                  <a:srgbClr val="000000"/>
                </a:solidFill>
              </a:rPr>
              <a:pPr>
                <a:spcBef>
                  <a:spcPct val="0"/>
                </a:spcBef>
              </a:pPr>
              <a:t>11</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endParaRPr lang="en-US" altLang="en-US" b="1" dirty="0">
              <a:latin typeface="Arial" pitchFamily="34" charset="0"/>
            </a:endParaRPr>
          </a:p>
        </p:txBody>
      </p:sp>
      <p:sp>
        <p:nvSpPr>
          <p:cNvPr id="5632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831" indent="-285704" algn="l" eaLnBrk="0" hangingPunct="0">
              <a:spcBef>
                <a:spcPct val="30000"/>
              </a:spcBef>
              <a:defRPr sz="1200">
                <a:solidFill>
                  <a:schemeClr val="tx1"/>
                </a:solidFill>
                <a:latin typeface="Arial" pitchFamily="34" charset="0"/>
              </a:defRPr>
            </a:lvl2pPr>
            <a:lvl3pPr marL="1142817" indent="-228564" algn="l" eaLnBrk="0" hangingPunct="0">
              <a:spcBef>
                <a:spcPct val="30000"/>
              </a:spcBef>
              <a:defRPr sz="1200">
                <a:solidFill>
                  <a:schemeClr val="tx1"/>
                </a:solidFill>
                <a:latin typeface="Arial" pitchFamily="34" charset="0"/>
              </a:defRPr>
            </a:lvl3pPr>
            <a:lvl4pPr marL="1599943" indent="-228564" algn="l" eaLnBrk="0" hangingPunct="0">
              <a:spcBef>
                <a:spcPct val="30000"/>
              </a:spcBef>
              <a:defRPr sz="1200">
                <a:solidFill>
                  <a:schemeClr val="tx1"/>
                </a:solidFill>
                <a:latin typeface="Arial" pitchFamily="34" charset="0"/>
              </a:defRPr>
            </a:lvl4pPr>
            <a:lvl5pPr marL="2057070" indent="-228564" algn="l" eaLnBrk="0" hangingPunct="0">
              <a:spcBef>
                <a:spcPct val="30000"/>
              </a:spcBef>
              <a:defRPr sz="1200">
                <a:solidFill>
                  <a:schemeClr val="tx1"/>
                </a:solidFill>
                <a:latin typeface="Arial" pitchFamily="34" charset="0"/>
              </a:defRPr>
            </a:lvl5pPr>
            <a:lvl6pPr marL="2514196" indent="-228564" eaLnBrk="0" fontAlgn="base" hangingPunct="0">
              <a:spcBef>
                <a:spcPct val="30000"/>
              </a:spcBef>
              <a:spcAft>
                <a:spcPct val="0"/>
              </a:spcAft>
              <a:defRPr sz="1200">
                <a:solidFill>
                  <a:schemeClr val="tx1"/>
                </a:solidFill>
                <a:latin typeface="Arial" pitchFamily="34" charset="0"/>
              </a:defRPr>
            </a:lvl6pPr>
            <a:lvl7pPr marL="2971322" indent="-228564" eaLnBrk="0" fontAlgn="base" hangingPunct="0">
              <a:spcBef>
                <a:spcPct val="30000"/>
              </a:spcBef>
              <a:spcAft>
                <a:spcPct val="0"/>
              </a:spcAft>
              <a:defRPr sz="1200">
                <a:solidFill>
                  <a:schemeClr val="tx1"/>
                </a:solidFill>
                <a:latin typeface="Arial" pitchFamily="34" charset="0"/>
              </a:defRPr>
            </a:lvl7pPr>
            <a:lvl8pPr marL="3428448" indent="-228564" eaLnBrk="0" fontAlgn="base" hangingPunct="0">
              <a:spcBef>
                <a:spcPct val="30000"/>
              </a:spcBef>
              <a:spcAft>
                <a:spcPct val="0"/>
              </a:spcAft>
              <a:defRPr sz="1200">
                <a:solidFill>
                  <a:schemeClr val="tx1"/>
                </a:solidFill>
                <a:latin typeface="Arial" pitchFamily="34" charset="0"/>
              </a:defRPr>
            </a:lvl8pPr>
            <a:lvl9pPr marL="3885575" indent="-22856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86623C8-0612-4B49-B70D-C2F0B44F9328}" type="slidenum">
              <a:rPr lang="en-US" altLang="en-US" smtClean="0">
                <a:solidFill>
                  <a:prstClr val="black"/>
                </a:solidFill>
              </a:rPr>
              <a:pPr algn="r" eaLnBrk="1" hangingPunct="1">
                <a:spcBef>
                  <a:spcPct val="0"/>
                </a:spcBef>
              </a:pPr>
              <a:t>12</a:t>
            </a:fld>
            <a:endParaRPr lang="en-US"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4C647AA-F6B2-1B12-6AB5-4D8BDEAF191C}"/>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11E04BD8-9398-4AAA-7D86-45BDF6892A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a:p>
            <a:pPr lvl="1" indent="-466618">
              <a:spcAft>
                <a:spcPts val="612"/>
              </a:spcAft>
              <a:buFont typeface="Wingdings" panose="05000000000000000000" pitchFamily="2" charset="2"/>
              <a:buChar char="q"/>
            </a:pPr>
            <a:endParaRPr lang="en-US" altLang="en-US" sz="2700" dirty="0">
              <a:latin typeface="Arial" panose="020B0604020202020204" pitchFamily="34" charset="0"/>
            </a:endParaRPr>
          </a:p>
        </p:txBody>
      </p:sp>
      <p:sp>
        <p:nvSpPr>
          <p:cNvPr id="21508" name="Slide Number Placeholder 3">
            <a:extLst>
              <a:ext uri="{FF2B5EF4-FFF2-40B4-BE49-F238E27FC236}">
                <a16:creationId xmlns:a16="http://schemas.microsoft.com/office/drawing/2014/main" id="{A63032F4-C7C6-70C4-7230-9DCA98C0D93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8255" indent="-291636">
              <a:spcBef>
                <a:spcPct val="30000"/>
              </a:spcBef>
              <a:defRPr sz="1200">
                <a:solidFill>
                  <a:schemeClr val="tx1"/>
                </a:solidFill>
                <a:latin typeface="Arial" panose="020B0604020202020204" pitchFamily="34" charset="0"/>
              </a:defRPr>
            </a:lvl2pPr>
            <a:lvl3pPr marL="1166546" indent="-233309">
              <a:spcBef>
                <a:spcPct val="30000"/>
              </a:spcBef>
              <a:defRPr sz="1200">
                <a:solidFill>
                  <a:schemeClr val="tx1"/>
                </a:solidFill>
                <a:latin typeface="Arial" panose="020B0604020202020204" pitchFamily="34" charset="0"/>
              </a:defRPr>
            </a:lvl3pPr>
            <a:lvl4pPr marL="1633164" indent="-233309">
              <a:spcBef>
                <a:spcPct val="30000"/>
              </a:spcBef>
              <a:defRPr sz="1200">
                <a:solidFill>
                  <a:schemeClr val="tx1"/>
                </a:solidFill>
                <a:latin typeface="Arial" panose="020B0604020202020204" pitchFamily="34" charset="0"/>
              </a:defRPr>
            </a:lvl4pPr>
            <a:lvl5pPr marL="2099782" indent="-233309">
              <a:spcBef>
                <a:spcPct val="30000"/>
              </a:spcBef>
              <a:defRPr sz="1200">
                <a:solidFill>
                  <a:schemeClr val="tx1"/>
                </a:solidFill>
                <a:latin typeface="Arial" panose="020B0604020202020204" pitchFamily="34" charset="0"/>
              </a:defRPr>
            </a:lvl5pPr>
            <a:lvl6pPr marL="2566401" indent="-233309" eaLnBrk="0" fontAlgn="base" hangingPunct="0">
              <a:spcBef>
                <a:spcPct val="30000"/>
              </a:spcBef>
              <a:spcAft>
                <a:spcPct val="0"/>
              </a:spcAft>
              <a:defRPr sz="1200">
                <a:solidFill>
                  <a:schemeClr val="tx1"/>
                </a:solidFill>
                <a:latin typeface="Arial" panose="020B0604020202020204" pitchFamily="34" charset="0"/>
              </a:defRPr>
            </a:lvl6pPr>
            <a:lvl7pPr marL="3033019" indent="-233309" eaLnBrk="0" fontAlgn="base" hangingPunct="0">
              <a:spcBef>
                <a:spcPct val="30000"/>
              </a:spcBef>
              <a:spcAft>
                <a:spcPct val="0"/>
              </a:spcAft>
              <a:defRPr sz="1200">
                <a:solidFill>
                  <a:schemeClr val="tx1"/>
                </a:solidFill>
                <a:latin typeface="Arial" panose="020B0604020202020204" pitchFamily="34" charset="0"/>
              </a:defRPr>
            </a:lvl7pPr>
            <a:lvl8pPr marL="3499637" indent="-233309" eaLnBrk="0" fontAlgn="base" hangingPunct="0">
              <a:spcBef>
                <a:spcPct val="30000"/>
              </a:spcBef>
              <a:spcAft>
                <a:spcPct val="0"/>
              </a:spcAft>
              <a:defRPr sz="1200">
                <a:solidFill>
                  <a:schemeClr val="tx1"/>
                </a:solidFill>
                <a:latin typeface="Arial" panose="020B0604020202020204" pitchFamily="34" charset="0"/>
              </a:defRPr>
            </a:lvl8pPr>
            <a:lvl9pPr marL="3966256" indent="-23330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26D77A-8616-4E34-B052-DEB6DA21101F}" type="slidenum">
              <a:rPr lang="en-US" altLang="en-US"/>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C2FE473-A913-3CAC-B9FB-EB2663C0EFB0}"/>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33EAFBF-86FA-7DD4-22BE-CEA756D845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23556" name="Slide Number Placeholder 3">
            <a:extLst>
              <a:ext uri="{FF2B5EF4-FFF2-40B4-BE49-F238E27FC236}">
                <a16:creationId xmlns:a16="http://schemas.microsoft.com/office/drawing/2014/main" id="{F39EF2CC-7190-BED8-5982-167DFCF3F0A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6635" indent="-290017">
              <a:spcBef>
                <a:spcPct val="30000"/>
              </a:spcBef>
              <a:defRPr sz="1200">
                <a:solidFill>
                  <a:schemeClr val="tx1"/>
                </a:solidFill>
                <a:latin typeface="Arial" panose="020B0604020202020204" pitchFamily="34" charset="0"/>
              </a:defRPr>
            </a:lvl2pPr>
            <a:lvl3pPr marL="1164926" indent="-231689">
              <a:spcBef>
                <a:spcPct val="30000"/>
              </a:spcBef>
              <a:defRPr sz="1200">
                <a:solidFill>
                  <a:schemeClr val="tx1"/>
                </a:solidFill>
                <a:latin typeface="Arial" panose="020B0604020202020204" pitchFamily="34" charset="0"/>
              </a:defRPr>
            </a:lvl3pPr>
            <a:lvl4pPr marL="1631544" indent="-231689">
              <a:spcBef>
                <a:spcPct val="30000"/>
              </a:spcBef>
              <a:defRPr sz="1200">
                <a:solidFill>
                  <a:schemeClr val="tx1"/>
                </a:solidFill>
                <a:latin typeface="Arial" panose="020B0604020202020204" pitchFamily="34" charset="0"/>
              </a:defRPr>
            </a:lvl4pPr>
            <a:lvl5pPr marL="2098163" indent="-231689">
              <a:spcBef>
                <a:spcPct val="30000"/>
              </a:spcBef>
              <a:defRPr sz="1200">
                <a:solidFill>
                  <a:schemeClr val="tx1"/>
                </a:solidFill>
                <a:latin typeface="Arial" panose="020B0604020202020204" pitchFamily="34" charset="0"/>
              </a:defRPr>
            </a:lvl5pPr>
            <a:lvl6pPr marL="2564781" indent="-231689" eaLnBrk="0" fontAlgn="base" hangingPunct="0">
              <a:spcBef>
                <a:spcPct val="30000"/>
              </a:spcBef>
              <a:spcAft>
                <a:spcPct val="0"/>
              </a:spcAft>
              <a:defRPr sz="1200">
                <a:solidFill>
                  <a:schemeClr val="tx1"/>
                </a:solidFill>
                <a:latin typeface="Arial" panose="020B0604020202020204" pitchFamily="34" charset="0"/>
              </a:defRPr>
            </a:lvl6pPr>
            <a:lvl7pPr marL="3031399" indent="-231689" eaLnBrk="0" fontAlgn="base" hangingPunct="0">
              <a:spcBef>
                <a:spcPct val="30000"/>
              </a:spcBef>
              <a:spcAft>
                <a:spcPct val="0"/>
              </a:spcAft>
              <a:defRPr sz="1200">
                <a:solidFill>
                  <a:schemeClr val="tx1"/>
                </a:solidFill>
                <a:latin typeface="Arial" panose="020B0604020202020204" pitchFamily="34" charset="0"/>
              </a:defRPr>
            </a:lvl7pPr>
            <a:lvl8pPr marL="3498018" indent="-231689" eaLnBrk="0" fontAlgn="base" hangingPunct="0">
              <a:spcBef>
                <a:spcPct val="30000"/>
              </a:spcBef>
              <a:spcAft>
                <a:spcPct val="0"/>
              </a:spcAft>
              <a:defRPr sz="1200">
                <a:solidFill>
                  <a:schemeClr val="tx1"/>
                </a:solidFill>
                <a:latin typeface="Arial" panose="020B0604020202020204" pitchFamily="34" charset="0"/>
              </a:defRPr>
            </a:lvl8pPr>
            <a:lvl9pPr marL="3964636" indent="-2316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DEF34A-DF4D-414E-87E9-F023DC69AB76}" type="slidenum">
              <a:rPr lang="en-US" altLang="en-US"/>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D552A18-8A2F-6566-FFB5-2901CF84CA2A}"/>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FC62EED1-1B4A-D181-7E71-74AA8D1FD830}"/>
              </a:ext>
            </a:extLst>
          </p:cNvPr>
          <p:cNvSpPr>
            <a:spLocks noGrp="1"/>
          </p:cNvSpPr>
          <p:nvPr>
            <p:ph type="body" idx="1"/>
          </p:nvPr>
        </p:nvSpPr>
        <p:spPr/>
        <p:txBody>
          <a:bodyPr/>
          <a:lstStyle/>
          <a:p>
            <a:pPr marL="466618" indent="-233309"/>
            <a:endParaRPr lang="en-US" altLang="en-US" dirty="0">
              <a:latin typeface="+mj-lt"/>
            </a:endParaRPr>
          </a:p>
        </p:txBody>
      </p:sp>
      <p:sp>
        <p:nvSpPr>
          <p:cNvPr id="25604" name="Slide Number Placeholder 3">
            <a:extLst>
              <a:ext uri="{FF2B5EF4-FFF2-40B4-BE49-F238E27FC236}">
                <a16:creationId xmlns:a16="http://schemas.microsoft.com/office/drawing/2014/main" id="{E67DF4D7-83C2-840C-B690-BF284ED5C5B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6635" indent="-290017">
              <a:spcBef>
                <a:spcPct val="30000"/>
              </a:spcBef>
              <a:defRPr sz="1200">
                <a:solidFill>
                  <a:schemeClr val="tx1"/>
                </a:solidFill>
                <a:latin typeface="Arial" panose="020B0604020202020204" pitchFamily="34" charset="0"/>
              </a:defRPr>
            </a:lvl2pPr>
            <a:lvl3pPr marL="1164926" indent="-231689">
              <a:spcBef>
                <a:spcPct val="30000"/>
              </a:spcBef>
              <a:defRPr sz="1200">
                <a:solidFill>
                  <a:schemeClr val="tx1"/>
                </a:solidFill>
                <a:latin typeface="Arial" panose="020B0604020202020204" pitchFamily="34" charset="0"/>
              </a:defRPr>
            </a:lvl3pPr>
            <a:lvl4pPr marL="1631544" indent="-231689">
              <a:spcBef>
                <a:spcPct val="30000"/>
              </a:spcBef>
              <a:defRPr sz="1200">
                <a:solidFill>
                  <a:schemeClr val="tx1"/>
                </a:solidFill>
                <a:latin typeface="Arial" panose="020B0604020202020204" pitchFamily="34" charset="0"/>
              </a:defRPr>
            </a:lvl4pPr>
            <a:lvl5pPr marL="2098163" indent="-231689">
              <a:spcBef>
                <a:spcPct val="30000"/>
              </a:spcBef>
              <a:defRPr sz="1200">
                <a:solidFill>
                  <a:schemeClr val="tx1"/>
                </a:solidFill>
                <a:latin typeface="Arial" panose="020B0604020202020204" pitchFamily="34" charset="0"/>
              </a:defRPr>
            </a:lvl5pPr>
            <a:lvl6pPr marL="2564781" indent="-231689" eaLnBrk="0" fontAlgn="base" hangingPunct="0">
              <a:spcBef>
                <a:spcPct val="30000"/>
              </a:spcBef>
              <a:spcAft>
                <a:spcPct val="0"/>
              </a:spcAft>
              <a:defRPr sz="1200">
                <a:solidFill>
                  <a:schemeClr val="tx1"/>
                </a:solidFill>
                <a:latin typeface="Arial" panose="020B0604020202020204" pitchFamily="34" charset="0"/>
              </a:defRPr>
            </a:lvl6pPr>
            <a:lvl7pPr marL="3031399" indent="-231689" eaLnBrk="0" fontAlgn="base" hangingPunct="0">
              <a:spcBef>
                <a:spcPct val="30000"/>
              </a:spcBef>
              <a:spcAft>
                <a:spcPct val="0"/>
              </a:spcAft>
              <a:defRPr sz="1200">
                <a:solidFill>
                  <a:schemeClr val="tx1"/>
                </a:solidFill>
                <a:latin typeface="Arial" panose="020B0604020202020204" pitchFamily="34" charset="0"/>
              </a:defRPr>
            </a:lvl7pPr>
            <a:lvl8pPr marL="3498018" indent="-231689" eaLnBrk="0" fontAlgn="base" hangingPunct="0">
              <a:spcBef>
                <a:spcPct val="30000"/>
              </a:spcBef>
              <a:spcAft>
                <a:spcPct val="0"/>
              </a:spcAft>
              <a:defRPr sz="1200">
                <a:solidFill>
                  <a:schemeClr val="tx1"/>
                </a:solidFill>
                <a:latin typeface="Arial" panose="020B0604020202020204" pitchFamily="34" charset="0"/>
              </a:defRPr>
            </a:lvl8pPr>
            <a:lvl9pPr marL="3964636" indent="-2316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89CBE2-5AAB-4DF8-BF21-C680A6573FDE}" type="slidenum">
              <a:rPr lang="en-US" altLang="en-US">
                <a:solidFill>
                  <a:srgbClr val="000000"/>
                </a:solidFill>
              </a:rPr>
              <a:pPr>
                <a:spcBef>
                  <a:spcPct val="0"/>
                </a:spcBef>
              </a:pPr>
              <a:t>15</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EC52F00-B565-CC23-D151-88A27BD6629A}"/>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B160C968-6771-5E8E-1945-936C59413CF9}"/>
              </a:ext>
            </a:extLst>
          </p:cNvPr>
          <p:cNvSpPr>
            <a:spLocks noGrp="1"/>
          </p:cNvSpPr>
          <p:nvPr>
            <p:ph type="body" idx="1"/>
          </p:nvPr>
        </p:nvSpPr>
        <p:spPr/>
        <p:txBody>
          <a:bodyPr/>
          <a:lstStyle/>
          <a:p>
            <a:pPr eaLnBrk="1" hangingPunct="1">
              <a:defRPr/>
            </a:pPr>
            <a:endParaRPr lang="en-US" altLang="en-US" dirty="0">
              <a:latin typeface="Arial" pitchFamily="34" charset="0"/>
            </a:endParaRPr>
          </a:p>
        </p:txBody>
      </p:sp>
      <p:sp>
        <p:nvSpPr>
          <p:cNvPr id="27652" name="Slide Number Placeholder 3">
            <a:extLst>
              <a:ext uri="{FF2B5EF4-FFF2-40B4-BE49-F238E27FC236}">
                <a16:creationId xmlns:a16="http://schemas.microsoft.com/office/drawing/2014/main" id="{4B3DF1AC-4304-85BC-0202-7A40A5AABCB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8255" indent="-291636">
              <a:spcBef>
                <a:spcPct val="30000"/>
              </a:spcBef>
              <a:defRPr sz="1200">
                <a:solidFill>
                  <a:schemeClr val="tx1"/>
                </a:solidFill>
                <a:latin typeface="Arial" panose="020B0604020202020204" pitchFamily="34" charset="0"/>
              </a:defRPr>
            </a:lvl2pPr>
            <a:lvl3pPr marL="1166546" indent="-233309">
              <a:spcBef>
                <a:spcPct val="30000"/>
              </a:spcBef>
              <a:defRPr sz="1200">
                <a:solidFill>
                  <a:schemeClr val="tx1"/>
                </a:solidFill>
                <a:latin typeface="Arial" panose="020B0604020202020204" pitchFamily="34" charset="0"/>
              </a:defRPr>
            </a:lvl3pPr>
            <a:lvl4pPr marL="1633164" indent="-233309">
              <a:spcBef>
                <a:spcPct val="30000"/>
              </a:spcBef>
              <a:defRPr sz="1200">
                <a:solidFill>
                  <a:schemeClr val="tx1"/>
                </a:solidFill>
                <a:latin typeface="Arial" panose="020B0604020202020204" pitchFamily="34" charset="0"/>
              </a:defRPr>
            </a:lvl4pPr>
            <a:lvl5pPr marL="2099782" indent="-233309">
              <a:spcBef>
                <a:spcPct val="30000"/>
              </a:spcBef>
              <a:defRPr sz="1200">
                <a:solidFill>
                  <a:schemeClr val="tx1"/>
                </a:solidFill>
                <a:latin typeface="Arial" panose="020B0604020202020204" pitchFamily="34" charset="0"/>
              </a:defRPr>
            </a:lvl5pPr>
            <a:lvl6pPr marL="2566401" indent="-233309" eaLnBrk="0" fontAlgn="base" hangingPunct="0">
              <a:spcBef>
                <a:spcPct val="30000"/>
              </a:spcBef>
              <a:spcAft>
                <a:spcPct val="0"/>
              </a:spcAft>
              <a:defRPr sz="1200">
                <a:solidFill>
                  <a:schemeClr val="tx1"/>
                </a:solidFill>
                <a:latin typeface="Arial" panose="020B0604020202020204" pitchFamily="34" charset="0"/>
              </a:defRPr>
            </a:lvl6pPr>
            <a:lvl7pPr marL="3033019" indent="-233309" eaLnBrk="0" fontAlgn="base" hangingPunct="0">
              <a:spcBef>
                <a:spcPct val="30000"/>
              </a:spcBef>
              <a:spcAft>
                <a:spcPct val="0"/>
              </a:spcAft>
              <a:defRPr sz="1200">
                <a:solidFill>
                  <a:schemeClr val="tx1"/>
                </a:solidFill>
                <a:latin typeface="Arial" panose="020B0604020202020204" pitchFamily="34" charset="0"/>
              </a:defRPr>
            </a:lvl7pPr>
            <a:lvl8pPr marL="3499637" indent="-233309" eaLnBrk="0" fontAlgn="base" hangingPunct="0">
              <a:spcBef>
                <a:spcPct val="30000"/>
              </a:spcBef>
              <a:spcAft>
                <a:spcPct val="0"/>
              </a:spcAft>
              <a:defRPr sz="1200">
                <a:solidFill>
                  <a:schemeClr val="tx1"/>
                </a:solidFill>
                <a:latin typeface="Arial" panose="020B0604020202020204" pitchFamily="34" charset="0"/>
              </a:defRPr>
            </a:lvl8pPr>
            <a:lvl9pPr marL="3966256" indent="-23330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CA0AD6-998B-4B69-846F-2FE1C635C785}" type="slidenum">
              <a:rPr lang="en-US" altLang="en-US"/>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p:txBody>
          <a:bodyPr/>
          <a:lstStyle/>
          <a:p>
            <a:pPr marL="174953" indent="-174953">
              <a:buFont typeface="Arial" pitchFamily="34" charset="0"/>
              <a:buChar char="•"/>
              <a:defRPr/>
            </a:pPr>
            <a:endParaRPr lang="en-US" altLang="en-US" dirty="0">
              <a:latin typeface="Arial" pitchFamily="34" charset="0"/>
            </a:endParaRPr>
          </a:p>
        </p:txBody>
      </p:sp>
      <p:sp>
        <p:nvSpPr>
          <p:cNvPr id="7168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58133" indent="-291590" algn="l" eaLnBrk="0" hangingPunct="0">
              <a:spcBef>
                <a:spcPct val="30000"/>
              </a:spcBef>
              <a:defRPr sz="1200">
                <a:solidFill>
                  <a:schemeClr val="tx1"/>
                </a:solidFill>
                <a:latin typeface="Arial" pitchFamily="34" charset="0"/>
              </a:defRPr>
            </a:lvl2pPr>
            <a:lvl3pPr marL="1166359" indent="-233272" algn="l" eaLnBrk="0" hangingPunct="0">
              <a:spcBef>
                <a:spcPct val="30000"/>
              </a:spcBef>
              <a:defRPr sz="1200">
                <a:solidFill>
                  <a:schemeClr val="tx1"/>
                </a:solidFill>
                <a:latin typeface="Arial" pitchFamily="34" charset="0"/>
              </a:defRPr>
            </a:lvl3pPr>
            <a:lvl4pPr marL="1632902" indent="-233272" algn="l" eaLnBrk="0" hangingPunct="0">
              <a:spcBef>
                <a:spcPct val="30000"/>
              </a:spcBef>
              <a:defRPr sz="1200">
                <a:solidFill>
                  <a:schemeClr val="tx1"/>
                </a:solidFill>
                <a:latin typeface="Arial" pitchFamily="34" charset="0"/>
              </a:defRPr>
            </a:lvl4pPr>
            <a:lvl5pPr marL="2099446" indent="-233272" algn="l" eaLnBrk="0" hangingPunct="0">
              <a:spcBef>
                <a:spcPct val="30000"/>
              </a:spcBef>
              <a:defRPr sz="1200">
                <a:solidFill>
                  <a:schemeClr val="tx1"/>
                </a:solidFill>
                <a:latin typeface="Arial" pitchFamily="34" charset="0"/>
              </a:defRPr>
            </a:lvl5pPr>
            <a:lvl6pPr marL="2565988" indent="-233272" eaLnBrk="0" fontAlgn="base" hangingPunct="0">
              <a:spcBef>
                <a:spcPct val="30000"/>
              </a:spcBef>
              <a:spcAft>
                <a:spcPct val="0"/>
              </a:spcAft>
              <a:defRPr sz="1200">
                <a:solidFill>
                  <a:schemeClr val="tx1"/>
                </a:solidFill>
                <a:latin typeface="Arial" pitchFamily="34" charset="0"/>
              </a:defRPr>
            </a:lvl6pPr>
            <a:lvl7pPr marL="3032531" indent="-233272" eaLnBrk="0" fontAlgn="base" hangingPunct="0">
              <a:spcBef>
                <a:spcPct val="30000"/>
              </a:spcBef>
              <a:spcAft>
                <a:spcPct val="0"/>
              </a:spcAft>
              <a:defRPr sz="1200">
                <a:solidFill>
                  <a:schemeClr val="tx1"/>
                </a:solidFill>
                <a:latin typeface="Arial" pitchFamily="34" charset="0"/>
              </a:defRPr>
            </a:lvl7pPr>
            <a:lvl8pPr marL="3499074" indent="-233272" eaLnBrk="0" fontAlgn="base" hangingPunct="0">
              <a:spcBef>
                <a:spcPct val="30000"/>
              </a:spcBef>
              <a:spcAft>
                <a:spcPct val="0"/>
              </a:spcAft>
              <a:defRPr sz="1200">
                <a:solidFill>
                  <a:schemeClr val="tx1"/>
                </a:solidFill>
                <a:latin typeface="Arial" pitchFamily="34" charset="0"/>
              </a:defRPr>
            </a:lvl8pPr>
            <a:lvl9pPr marL="3965618" indent="-233272"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585A5D7F-9DDC-431F-9EE5-6CD90EE61260}" type="slidenum">
              <a:rPr lang="en-US" altLang="en-US" smtClean="0"/>
              <a:pPr algn="r" eaLnBrk="1" hangingPunct="1">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p:txBody>
          <a:bodyPr/>
          <a:lstStyle/>
          <a:p>
            <a:pPr>
              <a:defRPr/>
            </a:pPr>
            <a:endParaRPr lang="en-US" dirty="0"/>
          </a:p>
          <a:p>
            <a:pPr marL="174953" indent="-174953">
              <a:buFont typeface="Arial" pitchFamily="34" charset="0"/>
              <a:buChar char="•"/>
              <a:defRPr/>
            </a:pPr>
            <a:endParaRPr lang="en-US" altLang="en-US" dirty="0">
              <a:latin typeface="Arial" pitchFamily="34" charset="0"/>
            </a:endParaRPr>
          </a:p>
        </p:txBody>
      </p:sp>
      <p:sp>
        <p:nvSpPr>
          <p:cNvPr id="75780"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58133" indent="-291590" algn="l" eaLnBrk="0" hangingPunct="0">
              <a:spcBef>
                <a:spcPct val="30000"/>
              </a:spcBef>
              <a:defRPr sz="1200">
                <a:solidFill>
                  <a:schemeClr val="tx1"/>
                </a:solidFill>
                <a:latin typeface="Arial" pitchFamily="34" charset="0"/>
              </a:defRPr>
            </a:lvl2pPr>
            <a:lvl3pPr marL="1166359" indent="-233272" algn="l" eaLnBrk="0" hangingPunct="0">
              <a:spcBef>
                <a:spcPct val="30000"/>
              </a:spcBef>
              <a:defRPr sz="1200">
                <a:solidFill>
                  <a:schemeClr val="tx1"/>
                </a:solidFill>
                <a:latin typeface="Arial" pitchFamily="34" charset="0"/>
              </a:defRPr>
            </a:lvl3pPr>
            <a:lvl4pPr marL="1632902" indent="-233272" algn="l" eaLnBrk="0" hangingPunct="0">
              <a:spcBef>
                <a:spcPct val="30000"/>
              </a:spcBef>
              <a:defRPr sz="1200">
                <a:solidFill>
                  <a:schemeClr val="tx1"/>
                </a:solidFill>
                <a:latin typeface="Arial" pitchFamily="34" charset="0"/>
              </a:defRPr>
            </a:lvl4pPr>
            <a:lvl5pPr marL="2099446" indent="-233272" algn="l" eaLnBrk="0" hangingPunct="0">
              <a:spcBef>
                <a:spcPct val="30000"/>
              </a:spcBef>
              <a:defRPr sz="1200">
                <a:solidFill>
                  <a:schemeClr val="tx1"/>
                </a:solidFill>
                <a:latin typeface="Arial" pitchFamily="34" charset="0"/>
              </a:defRPr>
            </a:lvl5pPr>
            <a:lvl6pPr marL="2565988" indent="-233272" eaLnBrk="0" fontAlgn="base" hangingPunct="0">
              <a:spcBef>
                <a:spcPct val="30000"/>
              </a:spcBef>
              <a:spcAft>
                <a:spcPct val="0"/>
              </a:spcAft>
              <a:defRPr sz="1200">
                <a:solidFill>
                  <a:schemeClr val="tx1"/>
                </a:solidFill>
                <a:latin typeface="Arial" pitchFamily="34" charset="0"/>
              </a:defRPr>
            </a:lvl6pPr>
            <a:lvl7pPr marL="3032531" indent="-233272" eaLnBrk="0" fontAlgn="base" hangingPunct="0">
              <a:spcBef>
                <a:spcPct val="30000"/>
              </a:spcBef>
              <a:spcAft>
                <a:spcPct val="0"/>
              </a:spcAft>
              <a:defRPr sz="1200">
                <a:solidFill>
                  <a:schemeClr val="tx1"/>
                </a:solidFill>
                <a:latin typeface="Arial" pitchFamily="34" charset="0"/>
              </a:defRPr>
            </a:lvl7pPr>
            <a:lvl8pPr marL="3499074" indent="-233272" eaLnBrk="0" fontAlgn="base" hangingPunct="0">
              <a:spcBef>
                <a:spcPct val="30000"/>
              </a:spcBef>
              <a:spcAft>
                <a:spcPct val="0"/>
              </a:spcAft>
              <a:defRPr sz="1200">
                <a:solidFill>
                  <a:schemeClr val="tx1"/>
                </a:solidFill>
                <a:latin typeface="Arial" pitchFamily="34" charset="0"/>
              </a:defRPr>
            </a:lvl8pPr>
            <a:lvl9pPr marL="3965618" indent="-233272"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C21631B-E44B-4638-AB15-BC329B7E83FD}" type="slidenum">
              <a:rPr lang="en-US" altLang="en-US" smtClean="0"/>
              <a:pPr algn="r" eaLnBrk="1" hangingPunct="1">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C4F4474-404C-27C9-CF91-EF21DC033BC5}"/>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3BC14BAC-6DBF-E575-5319-466FE0DC18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a:p>
            <a:pPr lvl="1" indent="-466618">
              <a:spcAft>
                <a:spcPts val="612"/>
              </a:spcAft>
              <a:buFont typeface="Wingdings" panose="05000000000000000000" pitchFamily="2" charset="2"/>
              <a:buChar char="q"/>
            </a:pPr>
            <a:endParaRPr lang="en-US" altLang="en-US" sz="2700" dirty="0">
              <a:latin typeface="Arial" panose="020B0604020202020204" pitchFamily="34" charset="0"/>
            </a:endParaRPr>
          </a:p>
        </p:txBody>
      </p:sp>
      <p:sp>
        <p:nvSpPr>
          <p:cNvPr id="33796" name="Slide Number Placeholder 3">
            <a:extLst>
              <a:ext uri="{FF2B5EF4-FFF2-40B4-BE49-F238E27FC236}">
                <a16:creationId xmlns:a16="http://schemas.microsoft.com/office/drawing/2014/main" id="{BCBB609D-2CDA-7985-36DA-F0893189E71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8255" indent="-291636">
              <a:spcBef>
                <a:spcPct val="30000"/>
              </a:spcBef>
              <a:defRPr sz="1200">
                <a:solidFill>
                  <a:schemeClr val="tx1"/>
                </a:solidFill>
                <a:latin typeface="Arial" panose="020B0604020202020204" pitchFamily="34" charset="0"/>
              </a:defRPr>
            </a:lvl2pPr>
            <a:lvl3pPr marL="1166546" indent="-233309">
              <a:spcBef>
                <a:spcPct val="30000"/>
              </a:spcBef>
              <a:defRPr sz="1200">
                <a:solidFill>
                  <a:schemeClr val="tx1"/>
                </a:solidFill>
                <a:latin typeface="Arial" panose="020B0604020202020204" pitchFamily="34" charset="0"/>
              </a:defRPr>
            </a:lvl3pPr>
            <a:lvl4pPr marL="1633164" indent="-233309">
              <a:spcBef>
                <a:spcPct val="30000"/>
              </a:spcBef>
              <a:defRPr sz="1200">
                <a:solidFill>
                  <a:schemeClr val="tx1"/>
                </a:solidFill>
                <a:latin typeface="Arial" panose="020B0604020202020204" pitchFamily="34" charset="0"/>
              </a:defRPr>
            </a:lvl4pPr>
            <a:lvl5pPr marL="2099782" indent="-233309">
              <a:spcBef>
                <a:spcPct val="30000"/>
              </a:spcBef>
              <a:defRPr sz="1200">
                <a:solidFill>
                  <a:schemeClr val="tx1"/>
                </a:solidFill>
                <a:latin typeface="Arial" panose="020B0604020202020204" pitchFamily="34" charset="0"/>
              </a:defRPr>
            </a:lvl5pPr>
            <a:lvl6pPr marL="2566401" indent="-233309" eaLnBrk="0" fontAlgn="base" hangingPunct="0">
              <a:spcBef>
                <a:spcPct val="30000"/>
              </a:spcBef>
              <a:spcAft>
                <a:spcPct val="0"/>
              </a:spcAft>
              <a:defRPr sz="1200">
                <a:solidFill>
                  <a:schemeClr val="tx1"/>
                </a:solidFill>
                <a:latin typeface="Arial" panose="020B0604020202020204" pitchFamily="34" charset="0"/>
              </a:defRPr>
            </a:lvl6pPr>
            <a:lvl7pPr marL="3033019" indent="-233309" eaLnBrk="0" fontAlgn="base" hangingPunct="0">
              <a:spcBef>
                <a:spcPct val="30000"/>
              </a:spcBef>
              <a:spcAft>
                <a:spcPct val="0"/>
              </a:spcAft>
              <a:defRPr sz="1200">
                <a:solidFill>
                  <a:schemeClr val="tx1"/>
                </a:solidFill>
                <a:latin typeface="Arial" panose="020B0604020202020204" pitchFamily="34" charset="0"/>
              </a:defRPr>
            </a:lvl7pPr>
            <a:lvl8pPr marL="3499637" indent="-233309" eaLnBrk="0" fontAlgn="base" hangingPunct="0">
              <a:spcBef>
                <a:spcPct val="30000"/>
              </a:spcBef>
              <a:spcAft>
                <a:spcPct val="0"/>
              </a:spcAft>
              <a:defRPr sz="1200">
                <a:solidFill>
                  <a:schemeClr val="tx1"/>
                </a:solidFill>
                <a:latin typeface="Arial" panose="020B0604020202020204" pitchFamily="34" charset="0"/>
              </a:defRPr>
            </a:lvl8pPr>
            <a:lvl9pPr marL="3966256" indent="-23330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E82ED1-F76E-40E3-83EF-E741070BE710}" type="slidenum">
              <a:rPr lang="en-US" altLang="en-US"/>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247567" indent="0">
              <a:lnSpc>
                <a:spcPct val="70000"/>
              </a:lnSpc>
              <a:spcBef>
                <a:spcPts val="1021"/>
              </a:spcBef>
              <a:buClr>
                <a:schemeClr val="dk1"/>
              </a:buClr>
              <a:buSzPts val="2000"/>
              <a:buFont typeface="Noto Sans Symbols"/>
              <a:buNone/>
            </a:pPr>
            <a:endParaRPr sz="2000" dirty="0"/>
          </a:p>
        </p:txBody>
      </p:sp>
      <p:sp>
        <p:nvSpPr>
          <p:cNvPr id="99" name="Google Shape;99;p2: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62E2DD3-E90F-5964-57B9-3A6E6B4C7A78}"/>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0EB6FCF3-AC98-96AF-04A0-D644432389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a:p>
            <a:pPr eaLnBrk="1" hangingPunct="1"/>
            <a:r>
              <a:rPr lang="en-US" altLang="en-US" dirty="0">
                <a:latin typeface="Arial" panose="020B0604020202020204" pitchFamily="34" charset="0"/>
              </a:rPr>
              <a:t>	</a:t>
            </a:r>
          </a:p>
          <a:p>
            <a:pPr lvl="1" indent="-466618">
              <a:spcAft>
                <a:spcPts val="612"/>
              </a:spcAft>
              <a:buFont typeface="Wingdings" panose="05000000000000000000" pitchFamily="2" charset="2"/>
              <a:buChar char="q"/>
            </a:pPr>
            <a:endParaRPr lang="en-US" altLang="en-US" sz="2700" dirty="0">
              <a:latin typeface="Arial" panose="020B0604020202020204" pitchFamily="34" charset="0"/>
            </a:endParaRPr>
          </a:p>
        </p:txBody>
      </p:sp>
      <p:sp>
        <p:nvSpPr>
          <p:cNvPr id="35844" name="Slide Number Placeholder 3">
            <a:extLst>
              <a:ext uri="{FF2B5EF4-FFF2-40B4-BE49-F238E27FC236}">
                <a16:creationId xmlns:a16="http://schemas.microsoft.com/office/drawing/2014/main" id="{454FEFA9-7337-C8D4-C0F6-0E50DA5EA55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8255" indent="-291636">
              <a:spcBef>
                <a:spcPct val="30000"/>
              </a:spcBef>
              <a:defRPr sz="1200">
                <a:solidFill>
                  <a:schemeClr val="tx1"/>
                </a:solidFill>
                <a:latin typeface="Arial" panose="020B0604020202020204" pitchFamily="34" charset="0"/>
              </a:defRPr>
            </a:lvl2pPr>
            <a:lvl3pPr marL="1166546" indent="-233309">
              <a:spcBef>
                <a:spcPct val="30000"/>
              </a:spcBef>
              <a:defRPr sz="1200">
                <a:solidFill>
                  <a:schemeClr val="tx1"/>
                </a:solidFill>
                <a:latin typeface="Arial" panose="020B0604020202020204" pitchFamily="34" charset="0"/>
              </a:defRPr>
            </a:lvl3pPr>
            <a:lvl4pPr marL="1633164" indent="-233309">
              <a:spcBef>
                <a:spcPct val="30000"/>
              </a:spcBef>
              <a:defRPr sz="1200">
                <a:solidFill>
                  <a:schemeClr val="tx1"/>
                </a:solidFill>
                <a:latin typeface="Arial" panose="020B0604020202020204" pitchFamily="34" charset="0"/>
              </a:defRPr>
            </a:lvl4pPr>
            <a:lvl5pPr marL="2099782" indent="-233309">
              <a:spcBef>
                <a:spcPct val="30000"/>
              </a:spcBef>
              <a:defRPr sz="1200">
                <a:solidFill>
                  <a:schemeClr val="tx1"/>
                </a:solidFill>
                <a:latin typeface="Arial" panose="020B0604020202020204" pitchFamily="34" charset="0"/>
              </a:defRPr>
            </a:lvl5pPr>
            <a:lvl6pPr marL="2566401" indent="-233309" eaLnBrk="0" fontAlgn="base" hangingPunct="0">
              <a:spcBef>
                <a:spcPct val="30000"/>
              </a:spcBef>
              <a:spcAft>
                <a:spcPct val="0"/>
              </a:spcAft>
              <a:defRPr sz="1200">
                <a:solidFill>
                  <a:schemeClr val="tx1"/>
                </a:solidFill>
                <a:latin typeface="Arial" panose="020B0604020202020204" pitchFamily="34" charset="0"/>
              </a:defRPr>
            </a:lvl6pPr>
            <a:lvl7pPr marL="3033019" indent="-233309" eaLnBrk="0" fontAlgn="base" hangingPunct="0">
              <a:spcBef>
                <a:spcPct val="30000"/>
              </a:spcBef>
              <a:spcAft>
                <a:spcPct val="0"/>
              </a:spcAft>
              <a:defRPr sz="1200">
                <a:solidFill>
                  <a:schemeClr val="tx1"/>
                </a:solidFill>
                <a:latin typeface="Arial" panose="020B0604020202020204" pitchFamily="34" charset="0"/>
              </a:defRPr>
            </a:lvl7pPr>
            <a:lvl8pPr marL="3499637" indent="-233309" eaLnBrk="0" fontAlgn="base" hangingPunct="0">
              <a:spcBef>
                <a:spcPct val="30000"/>
              </a:spcBef>
              <a:spcAft>
                <a:spcPct val="0"/>
              </a:spcAft>
              <a:defRPr sz="1200">
                <a:solidFill>
                  <a:schemeClr val="tx1"/>
                </a:solidFill>
                <a:latin typeface="Arial" panose="020B0604020202020204" pitchFamily="34" charset="0"/>
              </a:defRPr>
            </a:lvl8pPr>
            <a:lvl9pPr marL="3966256" indent="-23330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D5058C-8F88-4A5A-92BF-5519CFE2FAA2}" type="slidenum">
              <a:rPr lang="en-US" altLang="en-US"/>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endParaRPr lang="en-US" altLang="en-US" b="1" dirty="0">
              <a:latin typeface="Arial" pitchFamily="34" charset="0"/>
            </a:endParaRPr>
          </a:p>
        </p:txBody>
      </p:sp>
      <p:sp>
        <p:nvSpPr>
          <p:cNvPr id="5632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831" indent="-285704" algn="l" eaLnBrk="0" hangingPunct="0">
              <a:spcBef>
                <a:spcPct val="30000"/>
              </a:spcBef>
              <a:defRPr sz="1200">
                <a:solidFill>
                  <a:schemeClr val="tx1"/>
                </a:solidFill>
                <a:latin typeface="Arial" pitchFamily="34" charset="0"/>
              </a:defRPr>
            </a:lvl2pPr>
            <a:lvl3pPr marL="1142817" indent="-228564" algn="l" eaLnBrk="0" hangingPunct="0">
              <a:spcBef>
                <a:spcPct val="30000"/>
              </a:spcBef>
              <a:defRPr sz="1200">
                <a:solidFill>
                  <a:schemeClr val="tx1"/>
                </a:solidFill>
                <a:latin typeface="Arial" pitchFamily="34" charset="0"/>
              </a:defRPr>
            </a:lvl3pPr>
            <a:lvl4pPr marL="1599943" indent="-228564" algn="l" eaLnBrk="0" hangingPunct="0">
              <a:spcBef>
                <a:spcPct val="30000"/>
              </a:spcBef>
              <a:defRPr sz="1200">
                <a:solidFill>
                  <a:schemeClr val="tx1"/>
                </a:solidFill>
                <a:latin typeface="Arial" pitchFamily="34" charset="0"/>
              </a:defRPr>
            </a:lvl4pPr>
            <a:lvl5pPr marL="2057070" indent="-228564" algn="l" eaLnBrk="0" hangingPunct="0">
              <a:spcBef>
                <a:spcPct val="30000"/>
              </a:spcBef>
              <a:defRPr sz="1200">
                <a:solidFill>
                  <a:schemeClr val="tx1"/>
                </a:solidFill>
                <a:latin typeface="Arial" pitchFamily="34" charset="0"/>
              </a:defRPr>
            </a:lvl5pPr>
            <a:lvl6pPr marL="2514196" indent="-228564" eaLnBrk="0" fontAlgn="base" hangingPunct="0">
              <a:spcBef>
                <a:spcPct val="30000"/>
              </a:spcBef>
              <a:spcAft>
                <a:spcPct val="0"/>
              </a:spcAft>
              <a:defRPr sz="1200">
                <a:solidFill>
                  <a:schemeClr val="tx1"/>
                </a:solidFill>
                <a:latin typeface="Arial" pitchFamily="34" charset="0"/>
              </a:defRPr>
            </a:lvl6pPr>
            <a:lvl7pPr marL="2971322" indent="-228564" eaLnBrk="0" fontAlgn="base" hangingPunct="0">
              <a:spcBef>
                <a:spcPct val="30000"/>
              </a:spcBef>
              <a:spcAft>
                <a:spcPct val="0"/>
              </a:spcAft>
              <a:defRPr sz="1200">
                <a:solidFill>
                  <a:schemeClr val="tx1"/>
                </a:solidFill>
                <a:latin typeface="Arial" pitchFamily="34" charset="0"/>
              </a:defRPr>
            </a:lvl7pPr>
            <a:lvl8pPr marL="3428448" indent="-228564" eaLnBrk="0" fontAlgn="base" hangingPunct="0">
              <a:spcBef>
                <a:spcPct val="30000"/>
              </a:spcBef>
              <a:spcAft>
                <a:spcPct val="0"/>
              </a:spcAft>
              <a:defRPr sz="1200">
                <a:solidFill>
                  <a:schemeClr val="tx1"/>
                </a:solidFill>
                <a:latin typeface="Arial" pitchFamily="34" charset="0"/>
              </a:defRPr>
            </a:lvl8pPr>
            <a:lvl9pPr marL="3885575" indent="-22856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86623C8-0612-4B49-B70D-C2F0B44F9328}" type="slidenum">
              <a:rPr lang="en-US" altLang="en-US" smtClean="0">
                <a:solidFill>
                  <a:prstClr val="black"/>
                </a:solidFill>
              </a:rPr>
              <a:pPr algn="r" eaLnBrk="1" hangingPunct="1">
                <a:spcBef>
                  <a:spcPct val="0"/>
                </a:spcBef>
              </a:pPr>
              <a:t>21</a:t>
            </a:fld>
            <a:endParaRPr lang="en-US" altLang="en-US">
              <a:solidFill>
                <a:prstClr val="black"/>
              </a:solidFill>
            </a:endParaRPr>
          </a:p>
        </p:txBody>
      </p:sp>
    </p:spTree>
    <p:extLst>
      <p:ext uri="{BB962C8B-B14F-4D97-AF65-F5344CB8AC3E}">
        <p14:creationId xmlns:p14="http://schemas.microsoft.com/office/powerpoint/2010/main" val="1830666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2A84C-6636-48CA-B1EB-C6467DD4EA90}" type="slidenum">
              <a:rPr lang="en-US" smtClean="0"/>
              <a:t>22</a:t>
            </a:fld>
            <a:endParaRPr lang="en-US"/>
          </a:p>
        </p:txBody>
      </p:sp>
    </p:spTree>
    <p:extLst>
      <p:ext uri="{BB962C8B-B14F-4D97-AF65-F5344CB8AC3E}">
        <p14:creationId xmlns:p14="http://schemas.microsoft.com/office/powerpoint/2010/main" val="76461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415790"/>
            <a:ext cx="5486400" cy="4183380"/>
          </a:xfrm>
          <a:prstGeom prst="rect">
            <a:avLst/>
          </a:prstGeom>
        </p:spPr>
        <p:txBody>
          <a:bodyPr spcFirstLastPara="1" wrap="square" lIns="93162" tIns="93162" rIns="93162" bIns="93162" anchor="t" anchorCtr="0">
            <a:noAutofit/>
          </a:bodyPr>
          <a:lstStyle/>
          <a:p>
            <a:endParaRPr dirty="0"/>
          </a:p>
        </p:txBody>
      </p:sp>
    </p:spTree>
    <p:extLst>
      <p:ext uri="{BB962C8B-B14F-4D97-AF65-F5344CB8AC3E}">
        <p14:creationId xmlns:p14="http://schemas.microsoft.com/office/powerpoint/2010/main" val="1454235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159">
            <a:extLst>
              <a:ext uri="{FF2B5EF4-FFF2-40B4-BE49-F238E27FC236}">
                <a16:creationId xmlns:a16="http://schemas.microsoft.com/office/drawing/2014/main" id="{52BA4C42-10A4-C455-D594-86A6C0674059}"/>
              </a:ext>
            </a:extLst>
          </p:cNvPr>
          <p:cNvSpPr>
            <a:spLocks noGrp="1" noRot="1" noChangeAspect="1" noTextEdit="1"/>
          </p:cNvSpPr>
          <p:nvPr>
            <p:ph type="sldImg" idx="2"/>
          </p:nvPr>
        </p:nvSpPr>
        <p:spPr>
          <a:xfrm>
            <a:off x="407988" y="698500"/>
            <a:ext cx="6207125" cy="3490913"/>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round/>
          </a:ln>
        </p:spPr>
      </p:sp>
      <p:sp>
        <p:nvSpPr>
          <p:cNvPr id="44035" name="Shape 160">
            <a:extLst>
              <a:ext uri="{FF2B5EF4-FFF2-40B4-BE49-F238E27FC236}">
                <a16:creationId xmlns:a16="http://schemas.microsoft.com/office/drawing/2014/main" id="{48C47832-1D4D-7A14-BFCB-6215C9983A3A}"/>
              </a:ext>
            </a:extLst>
          </p:cNvPr>
          <p:cNvSpPr txBox="1">
            <a:spLocks noGrp="1" noChangeArrowheads="1"/>
          </p:cNvSpPr>
          <p:nvPr>
            <p:ph type="body" idx="1"/>
          </p:nvPr>
        </p:nvSpPr>
        <p:spPr>
          <a:xfrm>
            <a:off x="702310" y="4421823"/>
            <a:ext cx="5618480" cy="418909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308" tIns="93308" rIns="93308" bIns="93308"/>
          <a:lstStyle/>
          <a:p>
            <a:pPr>
              <a:spcBef>
                <a:spcPts val="1225"/>
              </a:spcBef>
              <a:spcAft>
                <a:spcPts val="1225"/>
              </a:spcAft>
            </a:pPr>
            <a:endParaRPr lang="en-US" altLang="en-US" sz="1000" b="1" dirty="0">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071B1E3-19C5-E738-8DBC-CFC1BD4B8A6B}"/>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7D8A3619-57B5-41D3-8757-2FC5E5D486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31748" name="Slide Number Placeholder 3">
            <a:extLst>
              <a:ext uri="{FF2B5EF4-FFF2-40B4-BE49-F238E27FC236}">
                <a16:creationId xmlns:a16="http://schemas.microsoft.com/office/drawing/2014/main" id="{CD48417E-A255-EEB0-AF36-9383499AFA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defRPr>
            </a:lvl1pPr>
            <a:lvl2pPr marL="758255" indent="-291636" algn="ctr">
              <a:defRPr>
                <a:solidFill>
                  <a:schemeClr val="tx1"/>
                </a:solidFill>
                <a:latin typeface="Arial" panose="020B0604020202020204" pitchFamily="34" charset="0"/>
              </a:defRPr>
            </a:lvl2pPr>
            <a:lvl3pPr marL="1166546" indent="-233309" algn="ctr">
              <a:defRPr>
                <a:solidFill>
                  <a:schemeClr val="tx1"/>
                </a:solidFill>
                <a:latin typeface="Arial" panose="020B0604020202020204" pitchFamily="34" charset="0"/>
              </a:defRPr>
            </a:lvl3pPr>
            <a:lvl4pPr marL="1633164" indent="-233309" algn="ctr">
              <a:defRPr>
                <a:solidFill>
                  <a:schemeClr val="tx1"/>
                </a:solidFill>
                <a:latin typeface="Arial" panose="020B0604020202020204" pitchFamily="34" charset="0"/>
              </a:defRPr>
            </a:lvl4pPr>
            <a:lvl5pPr marL="2099782" indent="-233309" algn="ctr">
              <a:defRPr>
                <a:solidFill>
                  <a:schemeClr val="tx1"/>
                </a:solidFill>
                <a:latin typeface="Arial" panose="020B0604020202020204" pitchFamily="34" charset="0"/>
              </a:defRPr>
            </a:lvl5pPr>
            <a:lvl6pPr marL="2566401" indent="-233309" algn="ctr" eaLnBrk="0" fontAlgn="base" hangingPunct="0">
              <a:spcBef>
                <a:spcPct val="0"/>
              </a:spcBef>
              <a:spcAft>
                <a:spcPct val="0"/>
              </a:spcAft>
              <a:defRPr>
                <a:solidFill>
                  <a:schemeClr val="tx1"/>
                </a:solidFill>
                <a:latin typeface="Arial" panose="020B0604020202020204" pitchFamily="34" charset="0"/>
              </a:defRPr>
            </a:lvl6pPr>
            <a:lvl7pPr marL="3033019" indent="-233309" algn="ctr" eaLnBrk="0" fontAlgn="base" hangingPunct="0">
              <a:spcBef>
                <a:spcPct val="0"/>
              </a:spcBef>
              <a:spcAft>
                <a:spcPct val="0"/>
              </a:spcAft>
              <a:defRPr>
                <a:solidFill>
                  <a:schemeClr val="tx1"/>
                </a:solidFill>
                <a:latin typeface="Arial" panose="020B0604020202020204" pitchFamily="34" charset="0"/>
              </a:defRPr>
            </a:lvl7pPr>
            <a:lvl8pPr marL="3499637" indent="-233309" algn="ctr" eaLnBrk="0" fontAlgn="base" hangingPunct="0">
              <a:spcBef>
                <a:spcPct val="0"/>
              </a:spcBef>
              <a:spcAft>
                <a:spcPct val="0"/>
              </a:spcAft>
              <a:defRPr>
                <a:solidFill>
                  <a:schemeClr val="tx1"/>
                </a:solidFill>
                <a:latin typeface="Arial" panose="020B0604020202020204" pitchFamily="34" charset="0"/>
              </a:defRPr>
            </a:lvl8pPr>
            <a:lvl9pPr marL="3966256" indent="-233309" algn="ctr" eaLnBrk="0" fontAlgn="base" hangingPunct="0">
              <a:spcBef>
                <a:spcPct val="0"/>
              </a:spcBef>
              <a:spcAft>
                <a:spcPct val="0"/>
              </a:spcAft>
              <a:defRPr>
                <a:solidFill>
                  <a:schemeClr val="tx1"/>
                </a:solidFill>
                <a:latin typeface="Arial" panose="020B0604020202020204" pitchFamily="34" charset="0"/>
              </a:defRPr>
            </a:lvl9pPr>
          </a:lstStyle>
          <a:p>
            <a:pPr algn="r"/>
            <a:fld id="{3C6C151C-7389-45AD-9FD9-7917C321136A}" type="slidenum">
              <a:rPr lang="en-US" altLang="en-US"/>
              <a:pPr algn="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B6EE-7EA0-DED0-F7AF-137BDB8E4EE2}"/>
            </a:ext>
          </a:extLst>
        </p:cNvPr>
        <p:cNvGrpSpPr/>
        <p:nvPr/>
      </p:nvGrpSpPr>
      <p:grpSpPr>
        <a:xfrm>
          <a:off x="0" y="0"/>
          <a:ext cx="0" cy="0"/>
          <a:chOff x="0" y="0"/>
          <a:chExt cx="0" cy="0"/>
        </a:xfrm>
      </p:grpSpPr>
      <p:sp>
        <p:nvSpPr>
          <p:cNvPr id="9218" name="Notes Placeholder 1">
            <a:extLst>
              <a:ext uri="{FF2B5EF4-FFF2-40B4-BE49-F238E27FC236}">
                <a16:creationId xmlns:a16="http://schemas.microsoft.com/office/drawing/2014/main" id="{0824CA7D-B28C-09DA-70A3-CE053ED291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765228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AB8FC3-1D92-4037-8C25-124B1AF9D5B1}" type="slidenum">
              <a:rPr lang="en-US" altLang="en-US" smtClean="0"/>
              <a:pPr>
                <a:defRPr/>
              </a:pPr>
              <a:t>30</a:t>
            </a:fld>
            <a:endParaRPr lang="en-US" altLang="en-US"/>
          </a:p>
        </p:txBody>
      </p:sp>
    </p:spTree>
    <p:extLst>
      <p:ext uri="{BB962C8B-B14F-4D97-AF65-F5344CB8AC3E}">
        <p14:creationId xmlns:p14="http://schemas.microsoft.com/office/powerpoint/2010/main" val="3034043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altLang="en-US">
              <a:latin typeface="Arial" pitchFamily="34" charset="0"/>
            </a:endParaRPr>
          </a:p>
        </p:txBody>
      </p:sp>
      <p:sp>
        <p:nvSpPr>
          <p:cNvPr id="60420"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872" indent="-285720" algn="l" eaLnBrk="0" hangingPunct="0">
              <a:spcBef>
                <a:spcPct val="30000"/>
              </a:spcBef>
              <a:defRPr sz="1200">
                <a:solidFill>
                  <a:schemeClr val="tx1"/>
                </a:solidFill>
                <a:latin typeface="Arial" pitchFamily="34" charset="0"/>
              </a:defRPr>
            </a:lvl2pPr>
            <a:lvl3pPr marL="1142880" indent="-228576" algn="l" eaLnBrk="0" hangingPunct="0">
              <a:spcBef>
                <a:spcPct val="30000"/>
              </a:spcBef>
              <a:defRPr sz="1200">
                <a:solidFill>
                  <a:schemeClr val="tx1"/>
                </a:solidFill>
                <a:latin typeface="Arial" pitchFamily="34" charset="0"/>
              </a:defRPr>
            </a:lvl3pPr>
            <a:lvl4pPr marL="1600032" indent="-228576" algn="l" eaLnBrk="0" hangingPunct="0">
              <a:spcBef>
                <a:spcPct val="30000"/>
              </a:spcBef>
              <a:defRPr sz="1200">
                <a:solidFill>
                  <a:schemeClr val="tx1"/>
                </a:solidFill>
                <a:latin typeface="Arial" pitchFamily="34" charset="0"/>
              </a:defRPr>
            </a:lvl4pPr>
            <a:lvl5pPr marL="2057183" indent="-228576" algn="l" eaLnBrk="0" hangingPunct="0">
              <a:spcBef>
                <a:spcPct val="30000"/>
              </a:spcBef>
              <a:defRPr sz="1200">
                <a:solidFill>
                  <a:schemeClr val="tx1"/>
                </a:solidFill>
                <a:latin typeface="Arial" pitchFamily="34" charset="0"/>
              </a:defRPr>
            </a:lvl5pPr>
            <a:lvl6pPr marL="2514335" indent="-228576" eaLnBrk="0" fontAlgn="base" hangingPunct="0">
              <a:spcBef>
                <a:spcPct val="30000"/>
              </a:spcBef>
              <a:spcAft>
                <a:spcPct val="0"/>
              </a:spcAft>
              <a:defRPr sz="1200">
                <a:solidFill>
                  <a:schemeClr val="tx1"/>
                </a:solidFill>
                <a:latin typeface="Arial" pitchFamily="34" charset="0"/>
              </a:defRPr>
            </a:lvl6pPr>
            <a:lvl7pPr marL="2971487" indent="-228576" eaLnBrk="0" fontAlgn="base" hangingPunct="0">
              <a:spcBef>
                <a:spcPct val="30000"/>
              </a:spcBef>
              <a:spcAft>
                <a:spcPct val="0"/>
              </a:spcAft>
              <a:defRPr sz="1200">
                <a:solidFill>
                  <a:schemeClr val="tx1"/>
                </a:solidFill>
                <a:latin typeface="Arial" pitchFamily="34" charset="0"/>
              </a:defRPr>
            </a:lvl7pPr>
            <a:lvl8pPr marL="3428638" indent="-228576" eaLnBrk="0" fontAlgn="base" hangingPunct="0">
              <a:spcBef>
                <a:spcPct val="30000"/>
              </a:spcBef>
              <a:spcAft>
                <a:spcPct val="0"/>
              </a:spcAft>
              <a:defRPr sz="1200">
                <a:solidFill>
                  <a:schemeClr val="tx1"/>
                </a:solidFill>
                <a:latin typeface="Arial" pitchFamily="34" charset="0"/>
              </a:defRPr>
            </a:lvl8pPr>
            <a:lvl9pPr marL="3885790" indent="-228576"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E1AE33E-90B7-45E3-B963-92F3345240C7}" type="slidenum">
              <a:rPr lang="en-US" altLang="en-US" smtClean="0"/>
              <a:pPr algn="r" eaLnBrk="1" hangingPunct="1">
                <a:spcBef>
                  <a:spcPct val="0"/>
                </a:spcBef>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a:latin typeface="Arial" pitchFamily="34" charset="0"/>
            </a:endParaRPr>
          </a:p>
        </p:txBody>
      </p:sp>
      <p:sp>
        <p:nvSpPr>
          <p:cNvPr id="90116"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872" indent="-285720" algn="l" eaLnBrk="0" hangingPunct="0">
              <a:spcBef>
                <a:spcPct val="30000"/>
              </a:spcBef>
              <a:defRPr sz="1200">
                <a:solidFill>
                  <a:schemeClr val="tx1"/>
                </a:solidFill>
                <a:latin typeface="Arial" pitchFamily="34" charset="0"/>
              </a:defRPr>
            </a:lvl2pPr>
            <a:lvl3pPr marL="1142880" indent="-228576" algn="l" eaLnBrk="0" hangingPunct="0">
              <a:spcBef>
                <a:spcPct val="30000"/>
              </a:spcBef>
              <a:defRPr sz="1200">
                <a:solidFill>
                  <a:schemeClr val="tx1"/>
                </a:solidFill>
                <a:latin typeface="Arial" pitchFamily="34" charset="0"/>
              </a:defRPr>
            </a:lvl3pPr>
            <a:lvl4pPr marL="1600032" indent="-228576" algn="l" eaLnBrk="0" hangingPunct="0">
              <a:spcBef>
                <a:spcPct val="30000"/>
              </a:spcBef>
              <a:defRPr sz="1200">
                <a:solidFill>
                  <a:schemeClr val="tx1"/>
                </a:solidFill>
                <a:latin typeface="Arial" pitchFamily="34" charset="0"/>
              </a:defRPr>
            </a:lvl4pPr>
            <a:lvl5pPr marL="2057183" indent="-228576" algn="l" eaLnBrk="0" hangingPunct="0">
              <a:spcBef>
                <a:spcPct val="30000"/>
              </a:spcBef>
              <a:defRPr sz="1200">
                <a:solidFill>
                  <a:schemeClr val="tx1"/>
                </a:solidFill>
                <a:latin typeface="Arial" pitchFamily="34" charset="0"/>
              </a:defRPr>
            </a:lvl5pPr>
            <a:lvl6pPr marL="2514335" indent="-228576" eaLnBrk="0" fontAlgn="base" hangingPunct="0">
              <a:spcBef>
                <a:spcPct val="30000"/>
              </a:spcBef>
              <a:spcAft>
                <a:spcPct val="0"/>
              </a:spcAft>
              <a:defRPr sz="1200">
                <a:solidFill>
                  <a:schemeClr val="tx1"/>
                </a:solidFill>
                <a:latin typeface="Arial" pitchFamily="34" charset="0"/>
              </a:defRPr>
            </a:lvl6pPr>
            <a:lvl7pPr marL="2971487" indent="-228576" eaLnBrk="0" fontAlgn="base" hangingPunct="0">
              <a:spcBef>
                <a:spcPct val="30000"/>
              </a:spcBef>
              <a:spcAft>
                <a:spcPct val="0"/>
              </a:spcAft>
              <a:defRPr sz="1200">
                <a:solidFill>
                  <a:schemeClr val="tx1"/>
                </a:solidFill>
                <a:latin typeface="Arial" pitchFamily="34" charset="0"/>
              </a:defRPr>
            </a:lvl7pPr>
            <a:lvl8pPr marL="3428638" indent="-228576" eaLnBrk="0" fontAlgn="base" hangingPunct="0">
              <a:spcBef>
                <a:spcPct val="30000"/>
              </a:spcBef>
              <a:spcAft>
                <a:spcPct val="0"/>
              </a:spcAft>
              <a:defRPr sz="1200">
                <a:solidFill>
                  <a:schemeClr val="tx1"/>
                </a:solidFill>
                <a:latin typeface="Arial" pitchFamily="34" charset="0"/>
              </a:defRPr>
            </a:lvl8pPr>
            <a:lvl9pPr marL="3885790" indent="-228576"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2CBA39-E985-4A40-B2C0-FD24CB8429AE}" type="slidenum">
              <a:rPr lang="en-US" altLang="en-US" smtClean="0"/>
              <a:pPr algn="r" eaLnBrk="1" hangingPunct="1">
                <a:spcBef>
                  <a:spcPct val="0"/>
                </a:spcBef>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pPr eaLnBrk="1" hangingPunct="1"/>
            <a:endParaRPr lang="en-US" altLang="en-US" dirty="0">
              <a:latin typeface="Arial" pitchFamily="34" charset="0"/>
            </a:endParaRPr>
          </a:p>
        </p:txBody>
      </p:sp>
      <p:sp>
        <p:nvSpPr>
          <p:cNvPr id="59396"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790" indent="-285688" algn="l" eaLnBrk="0" hangingPunct="0">
              <a:spcBef>
                <a:spcPct val="30000"/>
              </a:spcBef>
              <a:defRPr sz="1200">
                <a:solidFill>
                  <a:schemeClr val="tx1"/>
                </a:solidFill>
                <a:latin typeface="Arial" pitchFamily="34" charset="0"/>
              </a:defRPr>
            </a:lvl2pPr>
            <a:lvl3pPr marL="1142753" indent="-228552" algn="l" eaLnBrk="0" hangingPunct="0">
              <a:spcBef>
                <a:spcPct val="30000"/>
              </a:spcBef>
              <a:defRPr sz="1200">
                <a:solidFill>
                  <a:schemeClr val="tx1"/>
                </a:solidFill>
                <a:latin typeface="Arial" pitchFamily="34" charset="0"/>
              </a:defRPr>
            </a:lvl3pPr>
            <a:lvl4pPr marL="1599854" indent="-228552" algn="l" eaLnBrk="0" hangingPunct="0">
              <a:spcBef>
                <a:spcPct val="30000"/>
              </a:spcBef>
              <a:defRPr sz="1200">
                <a:solidFill>
                  <a:schemeClr val="tx1"/>
                </a:solidFill>
                <a:latin typeface="Arial" pitchFamily="34" charset="0"/>
              </a:defRPr>
            </a:lvl4pPr>
            <a:lvl5pPr marL="2056956" indent="-228552" algn="l" eaLnBrk="0" hangingPunct="0">
              <a:spcBef>
                <a:spcPct val="30000"/>
              </a:spcBef>
              <a:defRPr sz="1200">
                <a:solidFill>
                  <a:schemeClr val="tx1"/>
                </a:solidFill>
                <a:latin typeface="Arial" pitchFamily="34" charset="0"/>
              </a:defRPr>
            </a:lvl5pPr>
            <a:lvl6pPr marL="2514057" indent="-228552" eaLnBrk="0" fontAlgn="base" hangingPunct="0">
              <a:spcBef>
                <a:spcPct val="30000"/>
              </a:spcBef>
              <a:spcAft>
                <a:spcPct val="0"/>
              </a:spcAft>
              <a:defRPr sz="1200">
                <a:solidFill>
                  <a:schemeClr val="tx1"/>
                </a:solidFill>
                <a:latin typeface="Arial" pitchFamily="34" charset="0"/>
              </a:defRPr>
            </a:lvl6pPr>
            <a:lvl7pPr marL="2971157" indent="-228552" eaLnBrk="0" fontAlgn="base" hangingPunct="0">
              <a:spcBef>
                <a:spcPct val="30000"/>
              </a:spcBef>
              <a:spcAft>
                <a:spcPct val="0"/>
              </a:spcAft>
              <a:defRPr sz="1200">
                <a:solidFill>
                  <a:schemeClr val="tx1"/>
                </a:solidFill>
                <a:latin typeface="Arial" pitchFamily="34" charset="0"/>
              </a:defRPr>
            </a:lvl7pPr>
            <a:lvl8pPr marL="3428258" indent="-228552" eaLnBrk="0" fontAlgn="base" hangingPunct="0">
              <a:spcBef>
                <a:spcPct val="30000"/>
              </a:spcBef>
              <a:spcAft>
                <a:spcPct val="0"/>
              </a:spcAft>
              <a:defRPr sz="1200">
                <a:solidFill>
                  <a:schemeClr val="tx1"/>
                </a:solidFill>
                <a:latin typeface="Arial" pitchFamily="34" charset="0"/>
              </a:defRPr>
            </a:lvl8pPr>
            <a:lvl9pPr marL="3885360" indent="-228552"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FDB9390A-80BB-4E0D-916F-8B980A5BD4B9}" type="slidenum">
              <a:rPr lang="en-US" altLang="en-US">
                <a:solidFill>
                  <a:prstClr val="black"/>
                </a:solidFill>
              </a:rPr>
              <a:pPr algn="r" eaLnBrk="1" hangingPunct="1">
                <a:spcBef>
                  <a:spcPct val="0"/>
                </a:spcBef>
              </a:pPr>
              <a:t>33</a:t>
            </a:fld>
            <a:endParaRPr lang="en-US"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endParaRPr lang="en-US" altLang="en-US" b="1" dirty="0">
              <a:latin typeface="Arial" pitchFamily="34" charset="0"/>
            </a:endParaRPr>
          </a:p>
        </p:txBody>
      </p:sp>
      <p:sp>
        <p:nvSpPr>
          <p:cNvPr id="5632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831" indent="-285704" algn="l" eaLnBrk="0" hangingPunct="0">
              <a:spcBef>
                <a:spcPct val="30000"/>
              </a:spcBef>
              <a:defRPr sz="1200">
                <a:solidFill>
                  <a:schemeClr val="tx1"/>
                </a:solidFill>
                <a:latin typeface="Arial" pitchFamily="34" charset="0"/>
              </a:defRPr>
            </a:lvl2pPr>
            <a:lvl3pPr marL="1142817" indent="-228564" algn="l" eaLnBrk="0" hangingPunct="0">
              <a:spcBef>
                <a:spcPct val="30000"/>
              </a:spcBef>
              <a:defRPr sz="1200">
                <a:solidFill>
                  <a:schemeClr val="tx1"/>
                </a:solidFill>
                <a:latin typeface="Arial" pitchFamily="34" charset="0"/>
              </a:defRPr>
            </a:lvl3pPr>
            <a:lvl4pPr marL="1599943" indent="-228564" algn="l" eaLnBrk="0" hangingPunct="0">
              <a:spcBef>
                <a:spcPct val="30000"/>
              </a:spcBef>
              <a:defRPr sz="1200">
                <a:solidFill>
                  <a:schemeClr val="tx1"/>
                </a:solidFill>
                <a:latin typeface="Arial" pitchFamily="34" charset="0"/>
              </a:defRPr>
            </a:lvl4pPr>
            <a:lvl5pPr marL="2057070" indent="-228564" algn="l" eaLnBrk="0" hangingPunct="0">
              <a:spcBef>
                <a:spcPct val="30000"/>
              </a:spcBef>
              <a:defRPr sz="1200">
                <a:solidFill>
                  <a:schemeClr val="tx1"/>
                </a:solidFill>
                <a:latin typeface="Arial" pitchFamily="34" charset="0"/>
              </a:defRPr>
            </a:lvl5pPr>
            <a:lvl6pPr marL="2514196" indent="-228564" eaLnBrk="0" fontAlgn="base" hangingPunct="0">
              <a:spcBef>
                <a:spcPct val="30000"/>
              </a:spcBef>
              <a:spcAft>
                <a:spcPct val="0"/>
              </a:spcAft>
              <a:defRPr sz="1200">
                <a:solidFill>
                  <a:schemeClr val="tx1"/>
                </a:solidFill>
                <a:latin typeface="Arial" pitchFamily="34" charset="0"/>
              </a:defRPr>
            </a:lvl6pPr>
            <a:lvl7pPr marL="2971322" indent="-228564" eaLnBrk="0" fontAlgn="base" hangingPunct="0">
              <a:spcBef>
                <a:spcPct val="30000"/>
              </a:spcBef>
              <a:spcAft>
                <a:spcPct val="0"/>
              </a:spcAft>
              <a:defRPr sz="1200">
                <a:solidFill>
                  <a:schemeClr val="tx1"/>
                </a:solidFill>
                <a:latin typeface="Arial" pitchFamily="34" charset="0"/>
              </a:defRPr>
            </a:lvl7pPr>
            <a:lvl8pPr marL="3428448" indent="-228564" eaLnBrk="0" fontAlgn="base" hangingPunct="0">
              <a:spcBef>
                <a:spcPct val="30000"/>
              </a:spcBef>
              <a:spcAft>
                <a:spcPct val="0"/>
              </a:spcAft>
              <a:defRPr sz="1200">
                <a:solidFill>
                  <a:schemeClr val="tx1"/>
                </a:solidFill>
                <a:latin typeface="Arial" pitchFamily="34" charset="0"/>
              </a:defRPr>
            </a:lvl8pPr>
            <a:lvl9pPr marL="3885575" indent="-22856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86623C8-0612-4B49-B70D-C2F0B44F9328}" type="slidenum">
              <a:rPr lang="en-US" altLang="en-US" smtClean="0">
                <a:solidFill>
                  <a:prstClr val="black"/>
                </a:solidFill>
              </a:rPr>
              <a:pPr algn="r" eaLnBrk="1" hangingPunct="1">
                <a:spcBef>
                  <a:spcPct val="0"/>
                </a:spcBef>
              </a:pPr>
              <a:t>34</a:t>
            </a:fld>
            <a:endParaRPr lang="en-US" altLang="en-US">
              <a:solidFill>
                <a:prstClr val="black"/>
              </a:solidFill>
            </a:endParaRPr>
          </a:p>
        </p:txBody>
      </p:sp>
    </p:spTree>
    <p:extLst>
      <p:ext uri="{BB962C8B-B14F-4D97-AF65-F5344CB8AC3E}">
        <p14:creationId xmlns:p14="http://schemas.microsoft.com/office/powerpoint/2010/main" val="1390770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8EE811A-EA7E-411D-CE41-0C1C12D7904A}"/>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7A341AF5-BC15-24D1-6218-4BCE74846D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1988" name="Slide Number Placeholder 3">
            <a:extLst>
              <a:ext uri="{FF2B5EF4-FFF2-40B4-BE49-F238E27FC236}">
                <a16:creationId xmlns:a16="http://schemas.microsoft.com/office/drawing/2014/main" id="{230783A2-5B12-D970-C4E8-5EA90715FD1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defRPr>
            </a:lvl1pPr>
            <a:lvl2pPr marL="758255" indent="-291636" algn="ctr">
              <a:defRPr>
                <a:solidFill>
                  <a:schemeClr val="tx1"/>
                </a:solidFill>
                <a:latin typeface="Arial" panose="020B0604020202020204" pitchFamily="34" charset="0"/>
              </a:defRPr>
            </a:lvl2pPr>
            <a:lvl3pPr marL="1166546" indent="-233309" algn="ctr">
              <a:defRPr>
                <a:solidFill>
                  <a:schemeClr val="tx1"/>
                </a:solidFill>
                <a:latin typeface="Arial" panose="020B0604020202020204" pitchFamily="34" charset="0"/>
              </a:defRPr>
            </a:lvl3pPr>
            <a:lvl4pPr marL="1633164" indent="-233309" algn="ctr">
              <a:defRPr>
                <a:solidFill>
                  <a:schemeClr val="tx1"/>
                </a:solidFill>
                <a:latin typeface="Arial" panose="020B0604020202020204" pitchFamily="34" charset="0"/>
              </a:defRPr>
            </a:lvl4pPr>
            <a:lvl5pPr marL="2099782" indent="-233309" algn="ctr">
              <a:defRPr>
                <a:solidFill>
                  <a:schemeClr val="tx1"/>
                </a:solidFill>
                <a:latin typeface="Arial" panose="020B0604020202020204" pitchFamily="34" charset="0"/>
              </a:defRPr>
            </a:lvl5pPr>
            <a:lvl6pPr marL="2566401" indent="-233309" algn="ctr" eaLnBrk="0" fontAlgn="base" hangingPunct="0">
              <a:spcBef>
                <a:spcPct val="0"/>
              </a:spcBef>
              <a:spcAft>
                <a:spcPct val="0"/>
              </a:spcAft>
              <a:defRPr>
                <a:solidFill>
                  <a:schemeClr val="tx1"/>
                </a:solidFill>
                <a:latin typeface="Arial" panose="020B0604020202020204" pitchFamily="34" charset="0"/>
              </a:defRPr>
            </a:lvl6pPr>
            <a:lvl7pPr marL="3033019" indent="-233309" algn="ctr" eaLnBrk="0" fontAlgn="base" hangingPunct="0">
              <a:spcBef>
                <a:spcPct val="0"/>
              </a:spcBef>
              <a:spcAft>
                <a:spcPct val="0"/>
              </a:spcAft>
              <a:defRPr>
                <a:solidFill>
                  <a:schemeClr val="tx1"/>
                </a:solidFill>
                <a:latin typeface="Arial" panose="020B0604020202020204" pitchFamily="34" charset="0"/>
              </a:defRPr>
            </a:lvl7pPr>
            <a:lvl8pPr marL="3499637" indent="-233309" algn="ctr" eaLnBrk="0" fontAlgn="base" hangingPunct="0">
              <a:spcBef>
                <a:spcPct val="0"/>
              </a:spcBef>
              <a:spcAft>
                <a:spcPct val="0"/>
              </a:spcAft>
              <a:defRPr>
                <a:solidFill>
                  <a:schemeClr val="tx1"/>
                </a:solidFill>
                <a:latin typeface="Arial" panose="020B0604020202020204" pitchFamily="34" charset="0"/>
              </a:defRPr>
            </a:lvl8pPr>
            <a:lvl9pPr marL="3966256" indent="-233309" algn="ctr" eaLnBrk="0" fontAlgn="base" hangingPunct="0">
              <a:spcBef>
                <a:spcPct val="0"/>
              </a:spcBef>
              <a:spcAft>
                <a:spcPct val="0"/>
              </a:spcAft>
              <a:defRPr>
                <a:solidFill>
                  <a:schemeClr val="tx1"/>
                </a:solidFill>
                <a:latin typeface="Arial" panose="020B0604020202020204" pitchFamily="34" charset="0"/>
              </a:defRPr>
            </a:lvl9pPr>
          </a:lstStyle>
          <a:p>
            <a:pPr algn="r"/>
            <a:fld id="{15C35B3F-E2E8-4A1B-9E69-BCBB7BA1A56B}" type="slidenum">
              <a:rPr lang="en-US" altLang="en-US"/>
              <a:pPr algn="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82A84C-6636-48CA-B1EB-C6467DD4EA90}" type="slidenum">
              <a:rPr lang="en-US" smtClean="0"/>
              <a:t>36</a:t>
            </a:fld>
            <a:endParaRPr lang="en-US"/>
          </a:p>
        </p:txBody>
      </p:sp>
    </p:spTree>
    <p:extLst>
      <p:ext uri="{BB962C8B-B14F-4D97-AF65-F5344CB8AC3E}">
        <p14:creationId xmlns:p14="http://schemas.microsoft.com/office/powerpoint/2010/main" val="1285395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endParaRPr lang="en-US" altLang="en-US" dirty="0">
              <a:latin typeface="Arial" pitchFamily="34" charset="0"/>
            </a:endParaRPr>
          </a:p>
          <a:p>
            <a:pPr eaLnBrk="1" hangingPunct="1"/>
            <a:endParaRPr lang="en-US" altLang="en-US" dirty="0">
              <a:latin typeface="Arial" pitchFamily="34" charset="0"/>
            </a:endParaRPr>
          </a:p>
        </p:txBody>
      </p:sp>
      <p:sp>
        <p:nvSpPr>
          <p:cNvPr id="61444" name="Slide Number Placehold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831" indent="-285704" algn="l" eaLnBrk="0" hangingPunct="0">
              <a:spcBef>
                <a:spcPct val="30000"/>
              </a:spcBef>
              <a:defRPr sz="1200">
                <a:solidFill>
                  <a:schemeClr val="tx1"/>
                </a:solidFill>
                <a:latin typeface="Arial" pitchFamily="34" charset="0"/>
              </a:defRPr>
            </a:lvl2pPr>
            <a:lvl3pPr marL="1142817" indent="-228564" algn="l" eaLnBrk="0" hangingPunct="0">
              <a:spcBef>
                <a:spcPct val="30000"/>
              </a:spcBef>
              <a:defRPr sz="1200">
                <a:solidFill>
                  <a:schemeClr val="tx1"/>
                </a:solidFill>
                <a:latin typeface="Arial" pitchFamily="34" charset="0"/>
              </a:defRPr>
            </a:lvl3pPr>
            <a:lvl4pPr marL="1599943" indent="-228564" algn="l" eaLnBrk="0" hangingPunct="0">
              <a:spcBef>
                <a:spcPct val="30000"/>
              </a:spcBef>
              <a:defRPr sz="1200">
                <a:solidFill>
                  <a:schemeClr val="tx1"/>
                </a:solidFill>
                <a:latin typeface="Arial" pitchFamily="34" charset="0"/>
              </a:defRPr>
            </a:lvl4pPr>
            <a:lvl5pPr marL="2057070" indent="-228564" algn="l" eaLnBrk="0" hangingPunct="0">
              <a:spcBef>
                <a:spcPct val="30000"/>
              </a:spcBef>
              <a:defRPr sz="1200">
                <a:solidFill>
                  <a:schemeClr val="tx1"/>
                </a:solidFill>
                <a:latin typeface="Arial" pitchFamily="34" charset="0"/>
              </a:defRPr>
            </a:lvl5pPr>
            <a:lvl6pPr marL="2514196" indent="-228564" eaLnBrk="0" fontAlgn="base" hangingPunct="0">
              <a:spcBef>
                <a:spcPct val="30000"/>
              </a:spcBef>
              <a:spcAft>
                <a:spcPct val="0"/>
              </a:spcAft>
              <a:defRPr sz="1200">
                <a:solidFill>
                  <a:schemeClr val="tx1"/>
                </a:solidFill>
                <a:latin typeface="Arial" pitchFamily="34" charset="0"/>
              </a:defRPr>
            </a:lvl6pPr>
            <a:lvl7pPr marL="2971322" indent="-228564" eaLnBrk="0" fontAlgn="base" hangingPunct="0">
              <a:spcBef>
                <a:spcPct val="30000"/>
              </a:spcBef>
              <a:spcAft>
                <a:spcPct val="0"/>
              </a:spcAft>
              <a:defRPr sz="1200">
                <a:solidFill>
                  <a:schemeClr val="tx1"/>
                </a:solidFill>
                <a:latin typeface="Arial" pitchFamily="34" charset="0"/>
              </a:defRPr>
            </a:lvl7pPr>
            <a:lvl8pPr marL="3428448" indent="-228564" eaLnBrk="0" fontAlgn="base" hangingPunct="0">
              <a:spcBef>
                <a:spcPct val="30000"/>
              </a:spcBef>
              <a:spcAft>
                <a:spcPct val="0"/>
              </a:spcAft>
              <a:defRPr sz="1200">
                <a:solidFill>
                  <a:schemeClr val="tx1"/>
                </a:solidFill>
                <a:latin typeface="Arial" pitchFamily="34" charset="0"/>
              </a:defRPr>
            </a:lvl8pPr>
            <a:lvl9pPr marL="3885575" indent="-22856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313ADC38-F091-475C-9A68-6DB5B85B2C71}" type="slidenum">
              <a:rPr lang="en-US" altLang="en-US" smtClean="0">
                <a:solidFill>
                  <a:prstClr val="black"/>
                </a:solidFill>
              </a:rPr>
              <a:pPr algn="r" eaLnBrk="1" hangingPunct="1">
                <a:spcBef>
                  <a:spcPct val="0"/>
                </a:spcBef>
              </a:pPr>
              <a:t>37</a:t>
            </a:fld>
            <a:endParaRPr lang="en-US"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a:p>
        </p:txBody>
      </p:sp>
      <p:sp>
        <p:nvSpPr>
          <p:cNvPr id="87" name="Google Shape;87;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220" name="Google Shape;220;p6: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otes Placeholder 1">
            <a:extLst>
              <a:ext uri="{FF2B5EF4-FFF2-40B4-BE49-F238E27FC236}">
                <a16:creationId xmlns:a16="http://schemas.microsoft.com/office/drawing/2014/main" id="{505E2CF2-0089-D7B8-7827-26A922F303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115000"/>
              </a:lnSpc>
              <a:spcBef>
                <a:spcPts val="1225"/>
              </a:spcBef>
              <a:spcAft>
                <a:spcPts val="1837"/>
              </a:spcAft>
            </a:pPr>
            <a:endParaRPr lang="en-US" alt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7: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231" name="Google Shape;231;p7: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rPr>
              <a:pPr algn="r"/>
              <a:t>41</a:t>
            </a:fld>
            <a:endParaRPr lang="en-US" sz="1200">
              <a:solidFill>
                <a:schemeClr val="dk1"/>
              </a:solidFill>
            </a:endParaRPr>
          </a:p>
        </p:txBody>
      </p:sp>
    </p:spTree>
    <p:extLst>
      <p:ext uri="{BB962C8B-B14F-4D97-AF65-F5344CB8AC3E}">
        <p14:creationId xmlns:p14="http://schemas.microsoft.com/office/powerpoint/2010/main" val="2643856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8: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260" name="Google Shape;260;p8: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9: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270" name="Google Shape;270;p9: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0: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a:p>
        </p:txBody>
      </p:sp>
      <p:sp>
        <p:nvSpPr>
          <p:cNvPr id="294" name="Google Shape;294;p10: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fld id="{00000000-1234-1234-1234-123412341234}" type="slidenum">
              <a:rPr lang="en-US"/>
              <a:pPr algn="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1: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dirty="0"/>
          </a:p>
        </p:txBody>
      </p:sp>
      <p:sp>
        <p:nvSpPr>
          <p:cNvPr id="327" name="Google Shape;327;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16ab65f46_1_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e16ab65f46_1_14: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a:p>
        </p:txBody>
      </p:sp>
      <p:sp>
        <p:nvSpPr>
          <p:cNvPr id="346" name="Google Shape;346;g2e16ab65f46_1_14: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algn="r"/>
            <a:fld id="{00000000-1234-1234-1234-123412341234}" type="slidenum">
              <a:rPr lang="en-US"/>
              <a:pPr algn="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16ab65f46_1_2: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a:p>
        </p:txBody>
      </p:sp>
      <p:sp>
        <p:nvSpPr>
          <p:cNvPr id="357" name="Google Shape;357;g2e16ab65f46_1_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4: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367" name="Google Shape;367;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a:extLst>
            <a:ext uri="{FF2B5EF4-FFF2-40B4-BE49-F238E27FC236}">
              <a16:creationId xmlns:a16="http://schemas.microsoft.com/office/drawing/2014/main" id="{02DFAD0E-32A1-B602-9701-19F313B7DFA4}"/>
            </a:ext>
          </a:extLst>
        </p:cNvPr>
        <p:cNvGrpSpPr/>
        <p:nvPr/>
      </p:nvGrpSpPr>
      <p:grpSpPr>
        <a:xfrm>
          <a:off x="0" y="0"/>
          <a:ext cx="0" cy="0"/>
          <a:chOff x="0" y="0"/>
          <a:chExt cx="0" cy="0"/>
        </a:xfrm>
      </p:grpSpPr>
      <p:sp>
        <p:nvSpPr>
          <p:cNvPr id="366" name="Google Shape;366;p14:notes">
            <a:extLst>
              <a:ext uri="{FF2B5EF4-FFF2-40B4-BE49-F238E27FC236}">
                <a16:creationId xmlns:a16="http://schemas.microsoft.com/office/drawing/2014/main" id="{CAC6E500-4080-99E6-02B5-AB78DE272412}"/>
              </a:ext>
            </a:extLst>
          </p:cNvPr>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dirty="0"/>
          </a:p>
        </p:txBody>
      </p:sp>
      <p:sp>
        <p:nvSpPr>
          <p:cNvPr id="367" name="Google Shape;367;p14:notes">
            <a:extLst>
              <a:ext uri="{FF2B5EF4-FFF2-40B4-BE49-F238E27FC236}">
                <a16:creationId xmlns:a16="http://schemas.microsoft.com/office/drawing/2014/main" id="{40255225-712D-BE50-6A25-AC079457A56B}"/>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994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otes Placeholder 1">
            <a:extLst>
              <a:ext uri="{FF2B5EF4-FFF2-40B4-BE49-F238E27FC236}">
                <a16:creationId xmlns:a16="http://schemas.microsoft.com/office/drawing/2014/main" id="{DFA8A9C2-983B-F62D-7BD0-2811980E22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5: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dirty="0"/>
          </a:p>
        </p:txBody>
      </p:sp>
      <p:sp>
        <p:nvSpPr>
          <p:cNvPr id="375" name="Google Shape;375;p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4: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367" name="Google Shape;367;p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620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6:notes"/>
          <p:cNvSpPr txBox="1">
            <a:spLocks noGrp="1"/>
          </p:cNvSpPr>
          <p:nvPr>
            <p:ph type="body" idx="1"/>
          </p:nvPr>
        </p:nvSpPr>
        <p:spPr>
          <a:xfrm>
            <a:off x="702310" y="4480004"/>
            <a:ext cx="5618480" cy="3665458"/>
          </a:xfrm>
          <a:prstGeom prst="rect">
            <a:avLst/>
          </a:prstGeom>
        </p:spPr>
        <p:txBody>
          <a:bodyPr spcFirstLastPara="1" wrap="square" lIns="93308" tIns="46641" rIns="93308" bIns="46641" anchor="t" anchorCtr="0">
            <a:noAutofit/>
          </a:bodyPr>
          <a:lstStyle/>
          <a:p>
            <a:pPr marL="0" indent="0"/>
            <a:endParaRPr/>
          </a:p>
        </p:txBody>
      </p:sp>
      <p:sp>
        <p:nvSpPr>
          <p:cNvPr id="385" name="Google Shape;385;p1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AD08DA4-8C8E-9385-097D-603AB3CBA806}"/>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ABC11C39-09C2-C656-DE53-55F54C8714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CCC670F3-39D9-13D6-6BAB-4E34306ACA3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8255" indent="-291636">
              <a:spcBef>
                <a:spcPct val="30000"/>
              </a:spcBef>
              <a:defRPr sz="1200">
                <a:solidFill>
                  <a:schemeClr val="tx1"/>
                </a:solidFill>
                <a:latin typeface="Arial" panose="020B0604020202020204" pitchFamily="34" charset="0"/>
              </a:defRPr>
            </a:lvl2pPr>
            <a:lvl3pPr marL="1166546" indent="-233309">
              <a:spcBef>
                <a:spcPct val="30000"/>
              </a:spcBef>
              <a:defRPr sz="1200">
                <a:solidFill>
                  <a:schemeClr val="tx1"/>
                </a:solidFill>
                <a:latin typeface="Arial" panose="020B0604020202020204" pitchFamily="34" charset="0"/>
              </a:defRPr>
            </a:lvl3pPr>
            <a:lvl4pPr marL="1633164" indent="-233309">
              <a:spcBef>
                <a:spcPct val="30000"/>
              </a:spcBef>
              <a:defRPr sz="1200">
                <a:solidFill>
                  <a:schemeClr val="tx1"/>
                </a:solidFill>
                <a:latin typeface="Arial" panose="020B0604020202020204" pitchFamily="34" charset="0"/>
              </a:defRPr>
            </a:lvl4pPr>
            <a:lvl5pPr marL="2099782" indent="-233309">
              <a:spcBef>
                <a:spcPct val="30000"/>
              </a:spcBef>
              <a:defRPr sz="1200">
                <a:solidFill>
                  <a:schemeClr val="tx1"/>
                </a:solidFill>
                <a:latin typeface="Arial" panose="020B0604020202020204" pitchFamily="34" charset="0"/>
              </a:defRPr>
            </a:lvl5pPr>
            <a:lvl6pPr marL="2566401" indent="-233309" eaLnBrk="0" fontAlgn="base" hangingPunct="0">
              <a:spcBef>
                <a:spcPct val="30000"/>
              </a:spcBef>
              <a:spcAft>
                <a:spcPct val="0"/>
              </a:spcAft>
              <a:defRPr sz="1200">
                <a:solidFill>
                  <a:schemeClr val="tx1"/>
                </a:solidFill>
                <a:latin typeface="Arial" panose="020B0604020202020204" pitchFamily="34" charset="0"/>
              </a:defRPr>
            </a:lvl6pPr>
            <a:lvl7pPr marL="3033019" indent="-233309" eaLnBrk="0" fontAlgn="base" hangingPunct="0">
              <a:spcBef>
                <a:spcPct val="30000"/>
              </a:spcBef>
              <a:spcAft>
                <a:spcPct val="0"/>
              </a:spcAft>
              <a:defRPr sz="1200">
                <a:solidFill>
                  <a:schemeClr val="tx1"/>
                </a:solidFill>
                <a:latin typeface="Arial" panose="020B0604020202020204" pitchFamily="34" charset="0"/>
              </a:defRPr>
            </a:lvl7pPr>
            <a:lvl8pPr marL="3499637" indent="-233309" eaLnBrk="0" fontAlgn="base" hangingPunct="0">
              <a:spcBef>
                <a:spcPct val="30000"/>
              </a:spcBef>
              <a:spcAft>
                <a:spcPct val="0"/>
              </a:spcAft>
              <a:defRPr sz="1200">
                <a:solidFill>
                  <a:schemeClr val="tx1"/>
                </a:solidFill>
                <a:latin typeface="Arial" panose="020B0604020202020204" pitchFamily="34" charset="0"/>
              </a:defRPr>
            </a:lvl8pPr>
            <a:lvl9pPr marL="3966256" indent="-23330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7D9E2A-0DCD-4406-B10D-EA3C932DAE00}"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45328-1B04-6024-E913-77AF605BDF15}"/>
            </a:ext>
          </a:extLst>
        </p:cNvPr>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ED4661A9-0E94-0217-EADD-E14045B0D627}"/>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2D6F2FEA-8F33-B2B5-95BC-CF2570FBE646}"/>
              </a:ext>
            </a:extLst>
          </p:cNvPr>
          <p:cNvSpPr>
            <a:spLocks noGrp="1"/>
          </p:cNvSpPr>
          <p:nvPr>
            <p:ph type="body" idx="1"/>
          </p:nvPr>
        </p:nvSpPr>
        <p:spPr>
          <a:noFill/>
        </p:spPr>
        <p:txBody>
          <a:bodyPr/>
          <a:lstStyle/>
          <a:p>
            <a:endParaRPr lang="en-US" sz="1200" kern="1200" dirty="0">
              <a:solidFill>
                <a:schemeClr val="tx1"/>
              </a:solidFill>
              <a:effectLst/>
              <a:latin typeface="+mn-lt"/>
              <a:ea typeface="+mn-ea"/>
              <a:cs typeface="+mn-cs"/>
            </a:endParaRPr>
          </a:p>
        </p:txBody>
      </p:sp>
      <p:sp>
        <p:nvSpPr>
          <p:cNvPr id="65540" name="Slide Number Placeholder 3">
            <a:extLst>
              <a:ext uri="{FF2B5EF4-FFF2-40B4-BE49-F238E27FC236}">
                <a16:creationId xmlns:a16="http://schemas.microsoft.com/office/drawing/2014/main" id="{58DE3B7A-CBCA-9313-8A0C-033983997304}"/>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09" indent="-285734" algn="l" eaLnBrk="0" hangingPunct="0">
              <a:spcBef>
                <a:spcPct val="30000"/>
              </a:spcBef>
              <a:defRPr sz="1200">
                <a:solidFill>
                  <a:schemeClr val="tx1"/>
                </a:solidFill>
                <a:latin typeface="Arial" pitchFamily="34" charset="0"/>
              </a:defRPr>
            </a:lvl2pPr>
            <a:lvl3pPr marL="1142937" indent="-228587" algn="l" eaLnBrk="0" hangingPunct="0">
              <a:spcBef>
                <a:spcPct val="30000"/>
              </a:spcBef>
              <a:defRPr sz="1200">
                <a:solidFill>
                  <a:schemeClr val="tx1"/>
                </a:solidFill>
                <a:latin typeface="Arial" pitchFamily="34" charset="0"/>
              </a:defRPr>
            </a:lvl3pPr>
            <a:lvl4pPr marL="1600111" indent="-228587" algn="l" eaLnBrk="0" hangingPunct="0">
              <a:spcBef>
                <a:spcPct val="30000"/>
              </a:spcBef>
              <a:defRPr sz="1200">
                <a:solidFill>
                  <a:schemeClr val="tx1"/>
                </a:solidFill>
                <a:latin typeface="Arial" pitchFamily="34" charset="0"/>
              </a:defRPr>
            </a:lvl4pPr>
            <a:lvl5pPr marL="2057287" indent="-228587" algn="l" eaLnBrk="0" hangingPunct="0">
              <a:spcBef>
                <a:spcPct val="30000"/>
              </a:spcBef>
              <a:defRPr sz="1200">
                <a:solidFill>
                  <a:schemeClr val="tx1"/>
                </a:solidFill>
                <a:latin typeface="Arial" pitchFamily="34" charset="0"/>
              </a:defRPr>
            </a:lvl5pPr>
            <a:lvl6pPr marL="2514461" indent="-228587" eaLnBrk="0" fontAlgn="base" hangingPunct="0">
              <a:spcBef>
                <a:spcPct val="30000"/>
              </a:spcBef>
              <a:spcAft>
                <a:spcPct val="0"/>
              </a:spcAft>
              <a:defRPr sz="1200">
                <a:solidFill>
                  <a:schemeClr val="tx1"/>
                </a:solidFill>
                <a:latin typeface="Arial" pitchFamily="34" charset="0"/>
              </a:defRPr>
            </a:lvl6pPr>
            <a:lvl7pPr marL="2971635" indent="-228587" eaLnBrk="0" fontAlgn="base" hangingPunct="0">
              <a:spcBef>
                <a:spcPct val="30000"/>
              </a:spcBef>
              <a:spcAft>
                <a:spcPct val="0"/>
              </a:spcAft>
              <a:defRPr sz="1200">
                <a:solidFill>
                  <a:schemeClr val="tx1"/>
                </a:solidFill>
                <a:latin typeface="Arial" pitchFamily="34" charset="0"/>
              </a:defRPr>
            </a:lvl7pPr>
            <a:lvl8pPr marL="3428811" indent="-228587" eaLnBrk="0" fontAlgn="base" hangingPunct="0">
              <a:spcBef>
                <a:spcPct val="30000"/>
              </a:spcBef>
              <a:spcAft>
                <a:spcPct val="0"/>
              </a:spcAft>
              <a:defRPr sz="1200">
                <a:solidFill>
                  <a:schemeClr val="tx1"/>
                </a:solidFill>
                <a:latin typeface="Arial" pitchFamily="34" charset="0"/>
              </a:defRPr>
            </a:lvl8pPr>
            <a:lvl9pPr marL="3885985" indent="-228587"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66F256C-D4B0-4491-98AA-D79482732C25}" type="slidenum">
              <a:rPr lang="en-US" altLang="en-US" smtClean="0"/>
              <a:pPr algn="r" eaLnBrk="1" hangingPunct="1">
                <a:spcBef>
                  <a:spcPct val="0"/>
                </a:spcBef>
              </a:pPr>
              <a:t>7</a:t>
            </a:fld>
            <a:endParaRPr lang="en-US" altLang="en-US"/>
          </a:p>
        </p:txBody>
      </p:sp>
    </p:spTree>
    <p:extLst>
      <p:ext uri="{BB962C8B-B14F-4D97-AF65-F5344CB8AC3E}">
        <p14:creationId xmlns:p14="http://schemas.microsoft.com/office/powerpoint/2010/main" val="395101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FB4F-CCC3-6E2E-1D00-F89812672621}"/>
            </a:ext>
          </a:extLst>
        </p:cNvPr>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4EA9C85-BB45-C9FD-A2C9-4DB4859E0CB6}"/>
              </a:ext>
            </a:extLst>
          </p:cNvPr>
          <p:cNvSpPr>
            <a:spLocks noGrp="1" noRot="1" noChangeAspect="1" noTextEdit="1"/>
          </p:cNvSpPr>
          <p:nvPr>
            <p:ph type="sldImg"/>
          </p:nvPr>
        </p:nvSpPr>
        <p:spPr>
          <a:ln/>
        </p:spPr>
      </p:sp>
      <p:sp>
        <p:nvSpPr>
          <p:cNvPr id="65539" name="Notes Placeholder 2">
            <a:extLst>
              <a:ext uri="{FF2B5EF4-FFF2-40B4-BE49-F238E27FC236}">
                <a16:creationId xmlns:a16="http://schemas.microsoft.com/office/drawing/2014/main" id="{F1A66EC5-BC54-3FC6-B7DE-0877792B024A}"/>
              </a:ext>
            </a:extLst>
          </p:cNvPr>
          <p:cNvSpPr>
            <a:spLocks noGrp="1"/>
          </p:cNvSpPr>
          <p:nvPr>
            <p:ph type="body" idx="1"/>
          </p:nvPr>
        </p:nvSpPr>
        <p:spPr>
          <a:noFill/>
        </p:spPr>
        <p:txBody>
          <a:bodyPr/>
          <a:lstStyle/>
          <a:p>
            <a:r>
              <a:rPr lang="en-US" sz="1400" kern="1200" dirty="0">
                <a:solidFill>
                  <a:schemeClr val="tx1"/>
                </a:solidFill>
                <a:effectLst/>
                <a:latin typeface="+mn-lt"/>
                <a:ea typeface="+mn-ea"/>
                <a:cs typeface="+mn-cs"/>
              </a:rPr>
              <a:t>Approximately 15.16 million people in in the six New England states, roughly 3.5 % reduction in the workforce age group is around 500,000 plus people.  The roughly 5.5% increase in the older adult age group of over 800,000 people.  Rhode Island has approximately 1.1 Million people.  Using these average percentage changes, that around 38,500 fewer people in the workforce and 60,500 more older adults.</a:t>
            </a:r>
          </a:p>
        </p:txBody>
      </p:sp>
      <p:sp>
        <p:nvSpPr>
          <p:cNvPr id="65540" name="Slide Number Placeholder 3">
            <a:extLst>
              <a:ext uri="{FF2B5EF4-FFF2-40B4-BE49-F238E27FC236}">
                <a16:creationId xmlns:a16="http://schemas.microsoft.com/office/drawing/2014/main" id="{A0FCADB6-BCBB-E79F-67F4-86DCADA93656}"/>
              </a:ext>
            </a:extLst>
          </p:cNvPr>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09" indent="-285734" algn="l" eaLnBrk="0" hangingPunct="0">
              <a:spcBef>
                <a:spcPct val="30000"/>
              </a:spcBef>
              <a:defRPr sz="1200">
                <a:solidFill>
                  <a:schemeClr val="tx1"/>
                </a:solidFill>
                <a:latin typeface="Arial" pitchFamily="34" charset="0"/>
              </a:defRPr>
            </a:lvl2pPr>
            <a:lvl3pPr marL="1142937" indent="-228587" algn="l" eaLnBrk="0" hangingPunct="0">
              <a:spcBef>
                <a:spcPct val="30000"/>
              </a:spcBef>
              <a:defRPr sz="1200">
                <a:solidFill>
                  <a:schemeClr val="tx1"/>
                </a:solidFill>
                <a:latin typeface="Arial" pitchFamily="34" charset="0"/>
              </a:defRPr>
            </a:lvl3pPr>
            <a:lvl4pPr marL="1600111" indent="-228587" algn="l" eaLnBrk="0" hangingPunct="0">
              <a:spcBef>
                <a:spcPct val="30000"/>
              </a:spcBef>
              <a:defRPr sz="1200">
                <a:solidFill>
                  <a:schemeClr val="tx1"/>
                </a:solidFill>
                <a:latin typeface="Arial" pitchFamily="34" charset="0"/>
              </a:defRPr>
            </a:lvl4pPr>
            <a:lvl5pPr marL="2057287" indent="-228587" algn="l" eaLnBrk="0" hangingPunct="0">
              <a:spcBef>
                <a:spcPct val="30000"/>
              </a:spcBef>
              <a:defRPr sz="1200">
                <a:solidFill>
                  <a:schemeClr val="tx1"/>
                </a:solidFill>
                <a:latin typeface="Arial" pitchFamily="34" charset="0"/>
              </a:defRPr>
            </a:lvl5pPr>
            <a:lvl6pPr marL="2514461" indent="-228587" eaLnBrk="0" fontAlgn="base" hangingPunct="0">
              <a:spcBef>
                <a:spcPct val="30000"/>
              </a:spcBef>
              <a:spcAft>
                <a:spcPct val="0"/>
              </a:spcAft>
              <a:defRPr sz="1200">
                <a:solidFill>
                  <a:schemeClr val="tx1"/>
                </a:solidFill>
                <a:latin typeface="Arial" pitchFamily="34" charset="0"/>
              </a:defRPr>
            </a:lvl6pPr>
            <a:lvl7pPr marL="2971635" indent="-228587" eaLnBrk="0" fontAlgn="base" hangingPunct="0">
              <a:spcBef>
                <a:spcPct val="30000"/>
              </a:spcBef>
              <a:spcAft>
                <a:spcPct val="0"/>
              </a:spcAft>
              <a:defRPr sz="1200">
                <a:solidFill>
                  <a:schemeClr val="tx1"/>
                </a:solidFill>
                <a:latin typeface="Arial" pitchFamily="34" charset="0"/>
              </a:defRPr>
            </a:lvl7pPr>
            <a:lvl8pPr marL="3428811" indent="-228587" eaLnBrk="0" fontAlgn="base" hangingPunct="0">
              <a:spcBef>
                <a:spcPct val="30000"/>
              </a:spcBef>
              <a:spcAft>
                <a:spcPct val="0"/>
              </a:spcAft>
              <a:defRPr sz="1200">
                <a:solidFill>
                  <a:schemeClr val="tx1"/>
                </a:solidFill>
                <a:latin typeface="Arial" pitchFamily="34" charset="0"/>
              </a:defRPr>
            </a:lvl8pPr>
            <a:lvl9pPr marL="3885985" indent="-228587"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66F256C-D4B0-4491-98AA-D79482732C25}" type="slidenum">
              <a:rPr lang="en-US" altLang="en-US" smtClean="0"/>
              <a:pPr algn="r" eaLnBrk="1" hangingPunct="1">
                <a:spcBef>
                  <a:spcPct val="0"/>
                </a:spcBef>
              </a:pPr>
              <a:t>8</a:t>
            </a:fld>
            <a:endParaRPr lang="en-US" altLang="en-US"/>
          </a:p>
        </p:txBody>
      </p:sp>
    </p:spTree>
    <p:extLst>
      <p:ext uri="{BB962C8B-B14F-4D97-AF65-F5344CB8AC3E}">
        <p14:creationId xmlns:p14="http://schemas.microsoft.com/office/powerpoint/2010/main" val="390046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8E9C1-E420-C4C4-1633-59F88327B2DB}"/>
            </a:ext>
          </a:extLst>
        </p:cNvPr>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5949394-0495-18B4-C4DC-80BD09E2CDD4}"/>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FA0BC9CB-F14B-B101-A0E0-3ECEC144D1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F3F30CE1-E786-52FF-99C4-6135E1DD36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58255" indent="-291636">
              <a:spcBef>
                <a:spcPct val="30000"/>
              </a:spcBef>
              <a:defRPr sz="1200">
                <a:solidFill>
                  <a:schemeClr val="tx1"/>
                </a:solidFill>
                <a:latin typeface="Arial" panose="020B0604020202020204" pitchFamily="34" charset="0"/>
              </a:defRPr>
            </a:lvl2pPr>
            <a:lvl3pPr marL="1166546" indent="-233309">
              <a:spcBef>
                <a:spcPct val="30000"/>
              </a:spcBef>
              <a:defRPr sz="1200">
                <a:solidFill>
                  <a:schemeClr val="tx1"/>
                </a:solidFill>
                <a:latin typeface="Arial" panose="020B0604020202020204" pitchFamily="34" charset="0"/>
              </a:defRPr>
            </a:lvl3pPr>
            <a:lvl4pPr marL="1633164" indent="-233309">
              <a:spcBef>
                <a:spcPct val="30000"/>
              </a:spcBef>
              <a:defRPr sz="1200">
                <a:solidFill>
                  <a:schemeClr val="tx1"/>
                </a:solidFill>
                <a:latin typeface="Arial" panose="020B0604020202020204" pitchFamily="34" charset="0"/>
              </a:defRPr>
            </a:lvl4pPr>
            <a:lvl5pPr marL="2099782" indent="-233309">
              <a:spcBef>
                <a:spcPct val="30000"/>
              </a:spcBef>
              <a:defRPr sz="1200">
                <a:solidFill>
                  <a:schemeClr val="tx1"/>
                </a:solidFill>
                <a:latin typeface="Arial" panose="020B0604020202020204" pitchFamily="34" charset="0"/>
              </a:defRPr>
            </a:lvl5pPr>
            <a:lvl6pPr marL="2566401" indent="-233309" eaLnBrk="0" fontAlgn="base" hangingPunct="0">
              <a:spcBef>
                <a:spcPct val="30000"/>
              </a:spcBef>
              <a:spcAft>
                <a:spcPct val="0"/>
              </a:spcAft>
              <a:defRPr sz="1200">
                <a:solidFill>
                  <a:schemeClr val="tx1"/>
                </a:solidFill>
                <a:latin typeface="Arial" panose="020B0604020202020204" pitchFamily="34" charset="0"/>
              </a:defRPr>
            </a:lvl6pPr>
            <a:lvl7pPr marL="3033019" indent="-233309" eaLnBrk="0" fontAlgn="base" hangingPunct="0">
              <a:spcBef>
                <a:spcPct val="30000"/>
              </a:spcBef>
              <a:spcAft>
                <a:spcPct val="0"/>
              </a:spcAft>
              <a:defRPr sz="1200">
                <a:solidFill>
                  <a:schemeClr val="tx1"/>
                </a:solidFill>
                <a:latin typeface="Arial" panose="020B0604020202020204" pitchFamily="34" charset="0"/>
              </a:defRPr>
            </a:lvl7pPr>
            <a:lvl8pPr marL="3499637" indent="-233309" eaLnBrk="0" fontAlgn="base" hangingPunct="0">
              <a:spcBef>
                <a:spcPct val="30000"/>
              </a:spcBef>
              <a:spcAft>
                <a:spcPct val="0"/>
              </a:spcAft>
              <a:defRPr sz="1200">
                <a:solidFill>
                  <a:schemeClr val="tx1"/>
                </a:solidFill>
                <a:latin typeface="Arial" panose="020B0604020202020204" pitchFamily="34" charset="0"/>
              </a:defRPr>
            </a:lvl8pPr>
            <a:lvl9pPr marL="3966256" indent="-23330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A408EB-524C-47DD-AC30-9C2A03147D92}" type="slidenum">
              <a:rPr lang="en-US" altLang="en-US"/>
              <a:pPr>
                <a:spcBef>
                  <a:spcPct val="0"/>
                </a:spcBef>
              </a:pPr>
              <a:t>9</a:t>
            </a:fld>
            <a:endParaRPr lang="en-US" altLang="en-US"/>
          </a:p>
        </p:txBody>
      </p:sp>
    </p:spTree>
    <p:extLst>
      <p:ext uri="{BB962C8B-B14F-4D97-AF65-F5344CB8AC3E}">
        <p14:creationId xmlns:p14="http://schemas.microsoft.com/office/powerpoint/2010/main" val="320006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593367"/>
            <a:ext cx="11360800" cy="763600"/>
          </a:xfrm>
          <a:prstGeom prst="rect">
            <a:avLst/>
          </a:prstGeom>
        </p:spPr>
        <p:txBody>
          <a:bodyPr spcFirstLastPara="1" lIns="91425" tIns="91425" rIns="91425" bIns="91425" anchor="t"/>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Shape 19"/>
          <p:cNvSpPr txBox="1">
            <a:spLocks noGrp="1"/>
          </p:cNvSpPr>
          <p:nvPr>
            <p:ph type="body" idx="1"/>
          </p:nvPr>
        </p:nvSpPr>
        <p:spPr>
          <a:xfrm>
            <a:off x="415600" y="1536633"/>
            <a:ext cx="11360800" cy="4555200"/>
          </a:xfrm>
          <a:prstGeom prst="rect">
            <a:avLst/>
          </a:prstGeom>
        </p:spPr>
        <p:txBody>
          <a:bodyPr spcFirstLastPara="1" lIns="91425" tIns="91425" rIns="91425" bIns="91425"/>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 name="Shape 20">
            <a:extLst>
              <a:ext uri="{FF2B5EF4-FFF2-40B4-BE49-F238E27FC236}">
                <a16:creationId xmlns:a16="http://schemas.microsoft.com/office/drawing/2014/main" id="{17AB16F2-23C1-5095-667E-6E3366243020}"/>
              </a:ext>
            </a:extLst>
          </p:cNvPr>
          <p:cNvSpPr txBox="1">
            <a:spLocks noGrp="1"/>
          </p:cNvSpPr>
          <p:nvPr>
            <p:ph type="sldNum" idx="10"/>
          </p:nvPr>
        </p:nvSpPr>
        <p:spPr>
          <a:xfrm>
            <a:off x="11296651" y="6218239"/>
            <a:ext cx="732367" cy="523875"/>
          </a:xfrm>
        </p:spPr>
        <p:txBody>
          <a:bodyPr spcFirstLastPara="1" lIns="91425" tIns="91425" rIns="91425" bIns="91425" anchor="ctr">
            <a:noAutofit/>
          </a:bodyPr>
          <a:lstStyle>
            <a:lvl1pPr lvl="0">
              <a:spcBef>
                <a:spcPts val="0"/>
              </a:spcBef>
              <a:spcAft>
                <a:spcPts val="0"/>
              </a:spcAft>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013244-440E-43F2-BFB6-D07373FFDCB9}" type="slidenum">
              <a:rPr lang="en"/>
              <a:pPr>
                <a:defRPr/>
              </a:pPr>
              <a:t>‹#›</a:t>
            </a:fld>
            <a:endParaRPr dirty="0"/>
          </a:p>
        </p:txBody>
      </p:sp>
    </p:spTree>
    <p:extLst>
      <p:ext uri="{BB962C8B-B14F-4D97-AF65-F5344CB8AC3E}">
        <p14:creationId xmlns:p14="http://schemas.microsoft.com/office/powerpoint/2010/main" val="110625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a:spLocks noGrp="1"/>
          </p:cNvSpPr>
          <p:nvPr>
            <p:ph type="pic" idx="2"/>
          </p:nvPr>
        </p:nvSpPr>
        <p:spPr>
          <a:xfrm>
            <a:off x="5183188" y="987425"/>
            <a:ext cx="6172200" cy="4873625"/>
          </a:xfrm>
          <a:prstGeom prst="rect">
            <a:avLst/>
          </a:prstGeom>
          <a:noFill/>
          <a:ln>
            <a:noFill/>
          </a:ln>
        </p:spPr>
        <p:txBody>
          <a:bodyPr/>
          <a:lstStyle/>
          <a:p>
            <a:endParaRPr lang="en-US"/>
          </a:p>
        </p:txBody>
      </p:sp>
      <p:sp>
        <p:nvSpPr>
          <p:cNvPr id="24" name="Google Shape;24;p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2000">
              <a:schemeClr val="lt1"/>
            </a:gs>
            <a:gs pos="70000">
              <a:srgbClr val="F2F2F2"/>
            </a:gs>
            <a:gs pos="100000">
              <a:srgbClr val="D8D8D8"/>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82.jpg"/><Relationship Id="rId4" Type="http://schemas.openxmlformats.org/officeDocument/2006/relationships/image" Target="../media/image81.jp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mailto:svonaulock@snhpc.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39563" y="5612709"/>
            <a:ext cx="8321724" cy="924755"/>
            <a:chOff x="92075" y="5752950"/>
            <a:chExt cx="7748588" cy="924755"/>
          </a:xfrm>
        </p:grpSpPr>
        <p:sp>
          <p:nvSpPr>
            <p:cNvPr id="9" name="Text Box 6"/>
            <p:cNvSpPr txBox="1">
              <a:spLocks noChangeArrowheads="1"/>
            </p:cNvSpPr>
            <p:nvPr/>
          </p:nvSpPr>
          <p:spPr bwMode="auto">
            <a:xfrm>
              <a:off x="1162050" y="6339151"/>
              <a:ext cx="66786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300"/>
                </a:spcBef>
                <a:spcAft>
                  <a:spcPct val="0"/>
                </a:spcAft>
                <a:buNone/>
              </a:pPr>
              <a:r>
                <a:rPr lang="en-US" altLang="en-US" sz="1600" b="1" dirty="0">
                  <a:solidFill>
                    <a:srgbClr val="002060"/>
                  </a:solidFill>
                  <a:latin typeface="+mn-lt"/>
                  <a:cs typeface="Leelawadee" pitchFamily="34" charset="-34"/>
                </a:rPr>
                <a:t>Southern New Hampshire Planning Commission</a:t>
              </a:r>
            </a:p>
          </p:txBody>
        </p:sp>
        <p:pic>
          <p:nvPicPr>
            <p:cNvPr id="10" name="Picture 4" descr="NEW SNHP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752950"/>
              <a:ext cx="10699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a:extLst>
              <a:ext uri="{FF2B5EF4-FFF2-40B4-BE49-F238E27FC236}">
                <a16:creationId xmlns:a16="http://schemas.microsoft.com/office/drawing/2014/main" id="{04BA19B5-60A9-46BE-C8EC-E3468CDDB8F7}"/>
              </a:ext>
            </a:extLst>
          </p:cNvPr>
          <p:cNvSpPr txBox="1">
            <a:spLocks noChangeArrowheads="1"/>
          </p:cNvSpPr>
          <p:nvPr/>
        </p:nvSpPr>
        <p:spPr bwMode="auto">
          <a:xfrm>
            <a:off x="0" y="317242"/>
            <a:ext cx="12192000" cy="1024134"/>
          </a:xfrm>
          <a:prstGeom prst="rect">
            <a:avLst/>
          </a:prstGeom>
          <a:solidFill>
            <a:schemeClr val="accent5">
              <a:lumMod val="75000"/>
            </a:schemeClr>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spcAft>
                <a:spcPts val="0"/>
              </a:spcAft>
              <a:defRPr/>
            </a:pPr>
            <a:r>
              <a:rPr lang="en-US" altLang="en-US" sz="3200" b="1" i="1" dirty="0">
                <a:solidFill>
                  <a:schemeClr val="bg1"/>
                </a:solidFill>
                <a:latin typeface="+mn-lt"/>
                <a:cs typeface="Leelawadee" panose="020B0502040204020203" pitchFamily="34" charset="-34"/>
              </a:rPr>
              <a:t>Southern NH Planning Commission</a:t>
            </a:r>
          </a:p>
          <a:p>
            <a:pPr eaLnBrk="1" hangingPunct="1">
              <a:spcBef>
                <a:spcPts val="0"/>
              </a:spcBef>
              <a:spcAft>
                <a:spcPts val="0"/>
              </a:spcAft>
              <a:defRPr/>
            </a:pPr>
            <a:r>
              <a:rPr lang="en-US" altLang="en-US" sz="3200" b="1" i="1" u="sng" dirty="0">
                <a:solidFill>
                  <a:schemeClr val="bg1"/>
                </a:solidFill>
                <a:latin typeface="+mn-lt"/>
                <a:cs typeface="Leelawadee" panose="020B0502040204020203" pitchFamily="34" charset="-34"/>
              </a:rPr>
              <a:t>A Decade of Building Age-Friendly Communities</a:t>
            </a:r>
          </a:p>
        </p:txBody>
      </p:sp>
      <p:sp>
        <p:nvSpPr>
          <p:cNvPr id="11" name="Text Box 6">
            <a:extLst>
              <a:ext uri="{FF2B5EF4-FFF2-40B4-BE49-F238E27FC236}">
                <a16:creationId xmlns:a16="http://schemas.microsoft.com/office/drawing/2014/main" id="{D8BD97FB-4621-A2DD-EC3A-A27A84104085}"/>
              </a:ext>
            </a:extLst>
          </p:cNvPr>
          <p:cNvSpPr txBox="1">
            <a:spLocks noChangeArrowheads="1"/>
          </p:cNvSpPr>
          <p:nvPr/>
        </p:nvSpPr>
        <p:spPr bwMode="auto">
          <a:xfrm>
            <a:off x="2388680" y="5822708"/>
            <a:ext cx="4400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300"/>
              </a:spcBef>
              <a:spcAft>
                <a:spcPct val="0"/>
              </a:spcAft>
              <a:buNone/>
            </a:pPr>
            <a:r>
              <a:rPr lang="en-US" altLang="en-US" sz="1800" b="1" dirty="0">
                <a:solidFill>
                  <a:srgbClr val="002060"/>
                </a:solidFill>
                <a:latin typeface="+mn-lt"/>
                <a:cs typeface="Leelawadee" pitchFamily="34" charset="-34"/>
              </a:rPr>
              <a:t>Sylvia von Aulock, Executive Director</a:t>
            </a:r>
          </a:p>
        </p:txBody>
      </p:sp>
      <p:pic>
        <p:nvPicPr>
          <p:cNvPr id="4" name="Picture 3">
            <a:extLst>
              <a:ext uri="{FF2B5EF4-FFF2-40B4-BE49-F238E27FC236}">
                <a16:creationId xmlns:a16="http://schemas.microsoft.com/office/drawing/2014/main" id="{F5A370BF-1051-02F6-F995-52673777E8A8}"/>
              </a:ext>
            </a:extLst>
          </p:cNvPr>
          <p:cNvPicPr>
            <a:picLocks noChangeAspect="1"/>
          </p:cNvPicPr>
          <p:nvPr/>
        </p:nvPicPr>
        <p:blipFill>
          <a:blip r:embed="rId4"/>
          <a:stretch>
            <a:fillRect/>
          </a:stretch>
        </p:blipFill>
        <p:spPr>
          <a:xfrm>
            <a:off x="1239563" y="1655148"/>
            <a:ext cx="3334801" cy="3761558"/>
          </a:xfrm>
          <a:prstGeom prst="rect">
            <a:avLst/>
          </a:prstGeom>
          <a:noFill/>
          <a:ln w="25400">
            <a:solidFill>
              <a:schemeClr val="accent5">
                <a:lumMod val="60000"/>
                <a:lumOff val="40000"/>
              </a:schemeClr>
            </a:solidFill>
            <a:miter lim="800000"/>
            <a:headEnd/>
            <a:tailEnd/>
          </a:ln>
        </p:spPr>
      </p:pic>
      <p:sp>
        <p:nvSpPr>
          <p:cNvPr id="5" name="Rectangle 1">
            <a:extLst>
              <a:ext uri="{FF2B5EF4-FFF2-40B4-BE49-F238E27FC236}">
                <a16:creationId xmlns:a16="http://schemas.microsoft.com/office/drawing/2014/main" id="{C10DB2EA-5B82-4457-E00F-2036F7AC9BBF}"/>
              </a:ext>
            </a:extLst>
          </p:cNvPr>
          <p:cNvSpPr>
            <a:spLocks noChangeArrowheads="1"/>
          </p:cNvSpPr>
          <p:nvPr/>
        </p:nvSpPr>
        <p:spPr bwMode="auto">
          <a:xfrm>
            <a:off x="5007429" y="1743129"/>
            <a:ext cx="6753647"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spcAft>
                <a:spcPts val="600"/>
              </a:spcAft>
              <a:buNone/>
            </a:pPr>
            <a:r>
              <a:rPr lang="en-US" altLang="en-US" sz="2400" b="1" u="sng" dirty="0">
                <a:latin typeface="+mj-lt"/>
                <a:cs typeface="Leelawadee" pitchFamily="34" charset="-34"/>
              </a:rPr>
              <a:t>Presentation Elements:</a:t>
            </a:r>
          </a:p>
          <a:p>
            <a:pPr marL="342900" indent="-342900" eaLnBrk="1" hangingPunct="1">
              <a:spcBef>
                <a:spcPct val="0"/>
              </a:spcBef>
              <a:spcAft>
                <a:spcPts val="1200"/>
              </a:spcAft>
            </a:pPr>
            <a:r>
              <a:rPr lang="en-US" altLang="en-US" sz="2400" b="1" i="1" dirty="0">
                <a:latin typeface="+mj-lt"/>
                <a:cs typeface="Leelawadee" pitchFamily="34" charset="-34"/>
              </a:rPr>
              <a:t>Overview of SNHPC’s Age-Friendly Program, (Total of Four Phases).</a:t>
            </a:r>
          </a:p>
          <a:p>
            <a:pPr marL="342900" indent="-342900" eaLnBrk="1" hangingPunct="1">
              <a:spcBef>
                <a:spcPct val="0"/>
              </a:spcBef>
              <a:spcAft>
                <a:spcPts val="1200"/>
              </a:spcAft>
            </a:pPr>
            <a:r>
              <a:rPr lang="en-US" altLang="en-US" sz="2400" b="1" i="1" dirty="0">
                <a:latin typeface="+mj-lt"/>
                <a:cs typeface="Leelawadee" pitchFamily="34" charset="-34"/>
              </a:rPr>
              <a:t>Importance of Transportation and Accessibility  in AF Planning</a:t>
            </a:r>
          </a:p>
          <a:p>
            <a:pPr marL="342900" indent="-342900" eaLnBrk="1" hangingPunct="1">
              <a:spcBef>
                <a:spcPct val="0"/>
              </a:spcBef>
              <a:spcAft>
                <a:spcPts val="1200"/>
              </a:spcAft>
            </a:pPr>
            <a:r>
              <a:rPr lang="en-US" altLang="en-US" sz="2400" b="1" i="1" dirty="0">
                <a:latin typeface="+mj-lt"/>
                <a:cs typeface="Leelawadee" pitchFamily="34" charset="-34"/>
              </a:rPr>
              <a:t>Current Focus in Building Age-Friendly Communities</a:t>
            </a:r>
          </a:p>
        </p:txBody>
      </p:sp>
      <p:pic>
        <p:nvPicPr>
          <p:cNvPr id="6" name="Picture 5">
            <a:extLst>
              <a:ext uri="{FF2B5EF4-FFF2-40B4-BE49-F238E27FC236}">
                <a16:creationId xmlns:a16="http://schemas.microsoft.com/office/drawing/2014/main" id="{DAEA0368-F3A1-3500-0F7C-4012392704DF}"/>
              </a:ext>
            </a:extLst>
          </p:cNvPr>
          <p:cNvPicPr>
            <a:picLocks noChangeAspect="1"/>
          </p:cNvPicPr>
          <p:nvPr/>
        </p:nvPicPr>
        <p:blipFill>
          <a:blip r:embed="rId5"/>
          <a:stretch>
            <a:fillRect/>
          </a:stretch>
        </p:blipFill>
        <p:spPr>
          <a:xfrm>
            <a:off x="8015071" y="5403914"/>
            <a:ext cx="3334801" cy="1070808"/>
          </a:xfrm>
          <a:prstGeom prst="rect">
            <a:avLst/>
          </a:prstGeom>
        </p:spPr>
      </p:pic>
      <p:cxnSp>
        <p:nvCxnSpPr>
          <p:cNvPr id="13" name="Straight Connector 12">
            <a:extLst>
              <a:ext uri="{FF2B5EF4-FFF2-40B4-BE49-F238E27FC236}">
                <a16:creationId xmlns:a16="http://schemas.microsoft.com/office/drawing/2014/main" id="{F8662637-1F37-ED0D-B14E-D7FF9C6109CA}"/>
              </a:ext>
            </a:extLst>
          </p:cNvPr>
          <p:cNvCxnSpPr/>
          <p:nvPr/>
        </p:nvCxnSpPr>
        <p:spPr>
          <a:xfrm>
            <a:off x="2475345" y="6200519"/>
            <a:ext cx="4535055" cy="0"/>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1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66908" y="1235593"/>
            <a:ext cx="2583834" cy="138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C83CEF7-773F-0B9D-E839-6491C885994A}"/>
              </a:ext>
            </a:extLst>
          </p:cNvPr>
          <p:cNvPicPr>
            <a:picLocks noChangeAspect="1"/>
          </p:cNvPicPr>
          <p:nvPr/>
        </p:nvPicPr>
        <p:blipFill>
          <a:blip r:embed="rId4"/>
          <a:stretch>
            <a:fillRect/>
          </a:stretch>
        </p:blipFill>
        <p:spPr>
          <a:xfrm>
            <a:off x="491507" y="2967594"/>
            <a:ext cx="3260599" cy="1271634"/>
          </a:xfrm>
          <a:prstGeom prst="rect">
            <a:avLst/>
          </a:prstGeom>
        </p:spPr>
      </p:pic>
      <p:pic>
        <p:nvPicPr>
          <p:cNvPr id="21506" name="Picture 2" descr="AARP NH - Manchester, NH - Home">
            <a:extLst>
              <a:ext uri="{FF2B5EF4-FFF2-40B4-BE49-F238E27FC236}">
                <a16:creationId xmlns:a16="http://schemas.microsoft.com/office/drawing/2014/main" id="{8D97449D-1D9F-425B-4378-5E7A6EF62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5909" y="1136844"/>
            <a:ext cx="13811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B66A55-2446-D964-E91C-65F863F45A0C}"/>
              </a:ext>
            </a:extLst>
          </p:cNvPr>
          <p:cNvPicPr>
            <a:picLocks noChangeAspect="1"/>
          </p:cNvPicPr>
          <p:nvPr/>
        </p:nvPicPr>
        <p:blipFill>
          <a:blip r:embed="rId6"/>
          <a:stretch>
            <a:fillRect/>
          </a:stretch>
        </p:blipFill>
        <p:spPr>
          <a:xfrm>
            <a:off x="6872936" y="2976328"/>
            <a:ext cx="1163869" cy="1381125"/>
          </a:xfrm>
          <a:prstGeom prst="rect">
            <a:avLst/>
          </a:prstGeom>
        </p:spPr>
      </p:pic>
      <p:sp>
        <p:nvSpPr>
          <p:cNvPr id="5" name="Google Shape;102;p14">
            <a:extLst>
              <a:ext uri="{FF2B5EF4-FFF2-40B4-BE49-F238E27FC236}">
                <a16:creationId xmlns:a16="http://schemas.microsoft.com/office/drawing/2014/main" id="{6FFD8660-1B28-3BF5-AFE8-C3516D0C9628}"/>
              </a:ext>
            </a:extLst>
          </p:cNvPr>
          <p:cNvSpPr txBox="1">
            <a:spLocks noGrp="1"/>
          </p:cNvSpPr>
          <p:nvPr>
            <p:ph type="title"/>
          </p:nvPr>
        </p:nvSpPr>
        <p:spPr>
          <a:xfrm>
            <a:off x="0" y="304703"/>
            <a:ext cx="12192000" cy="640472"/>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p>
            <a:pPr algn="ctr">
              <a:spcBef>
                <a:spcPct val="0"/>
              </a:spcBef>
              <a:buSzPts val="4400"/>
            </a:pPr>
            <a:r>
              <a:rPr lang="en-US" sz="3200" b="1" i="1" u="sng" dirty="0">
                <a:solidFill>
                  <a:schemeClr val="bg1"/>
                </a:solidFill>
                <a:latin typeface="+mn-lt"/>
                <a:ea typeface="+mj-ea"/>
                <a:cs typeface="Leelawadee" panose="020B0502040204020203" pitchFamily="34" charset="-34"/>
                <a:sym typeface="Roboto"/>
              </a:rPr>
              <a:t>Supportive Partners</a:t>
            </a:r>
            <a:endParaRPr sz="3200" b="1" i="1" u="sng" dirty="0">
              <a:solidFill>
                <a:schemeClr val="bg1"/>
              </a:solidFill>
              <a:latin typeface="+mn-lt"/>
              <a:ea typeface="+mj-ea"/>
              <a:cs typeface="Leelawadee" panose="020B0502040204020203" pitchFamily="34" charset="-34"/>
              <a:sym typeface="Roboto"/>
            </a:endParaRPr>
          </a:p>
        </p:txBody>
      </p:sp>
      <p:pic>
        <p:nvPicPr>
          <p:cNvPr id="7" name="Picture 6">
            <a:extLst>
              <a:ext uri="{FF2B5EF4-FFF2-40B4-BE49-F238E27FC236}">
                <a16:creationId xmlns:a16="http://schemas.microsoft.com/office/drawing/2014/main" id="{87A0E8DE-326D-B523-0DFD-3D14F4F7B2A5}"/>
              </a:ext>
            </a:extLst>
          </p:cNvPr>
          <p:cNvPicPr>
            <a:picLocks noChangeAspect="1"/>
          </p:cNvPicPr>
          <p:nvPr/>
        </p:nvPicPr>
        <p:blipFill>
          <a:blip r:embed="rId7"/>
          <a:stretch>
            <a:fillRect/>
          </a:stretch>
        </p:blipFill>
        <p:spPr>
          <a:xfrm>
            <a:off x="9349182" y="1317388"/>
            <a:ext cx="1359061" cy="1902685"/>
          </a:xfrm>
          <a:prstGeom prst="rect">
            <a:avLst/>
          </a:prstGeom>
        </p:spPr>
      </p:pic>
      <p:pic>
        <p:nvPicPr>
          <p:cNvPr id="1026" name="Picture 2" descr="Access Navigators logo">
            <a:extLst>
              <a:ext uri="{FF2B5EF4-FFF2-40B4-BE49-F238E27FC236}">
                <a16:creationId xmlns:a16="http://schemas.microsoft.com/office/drawing/2014/main" id="{FDBBCE2D-8B9E-E389-70C2-843AEB1D6C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507" y="4717066"/>
            <a:ext cx="3475401" cy="1216238"/>
          </a:xfrm>
          <a:prstGeom prst="rect">
            <a:avLst/>
          </a:prstGeom>
          <a:solidFill>
            <a:schemeClr val="accent1"/>
          </a:solidFill>
        </p:spPr>
      </p:pic>
      <p:pic>
        <p:nvPicPr>
          <p:cNvPr id="10" name="Picture 9">
            <a:extLst>
              <a:ext uri="{FF2B5EF4-FFF2-40B4-BE49-F238E27FC236}">
                <a16:creationId xmlns:a16="http://schemas.microsoft.com/office/drawing/2014/main" id="{15C5A75A-4137-4691-1F1C-B95C43D92048}"/>
              </a:ext>
            </a:extLst>
          </p:cNvPr>
          <p:cNvPicPr>
            <a:picLocks noChangeAspect="1"/>
          </p:cNvPicPr>
          <p:nvPr/>
        </p:nvPicPr>
        <p:blipFill>
          <a:blip r:embed="rId9"/>
          <a:stretch>
            <a:fillRect/>
          </a:stretch>
        </p:blipFill>
        <p:spPr>
          <a:xfrm>
            <a:off x="8854090" y="3603411"/>
            <a:ext cx="2494686" cy="2028055"/>
          </a:xfrm>
          <a:prstGeom prst="rect">
            <a:avLst/>
          </a:prstGeom>
        </p:spPr>
      </p:pic>
      <p:pic>
        <p:nvPicPr>
          <p:cNvPr id="11" name="Picture 10">
            <a:extLst>
              <a:ext uri="{FF2B5EF4-FFF2-40B4-BE49-F238E27FC236}">
                <a16:creationId xmlns:a16="http://schemas.microsoft.com/office/drawing/2014/main" id="{E1D6AFC4-2D3E-5292-2387-49AFC0B452E5}"/>
              </a:ext>
            </a:extLst>
          </p:cNvPr>
          <p:cNvPicPr>
            <a:picLocks noChangeAspect="1"/>
          </p:cNvPicPr>
          <p:nvPr/>
        </p:nvPicPr>
        <p:blipFill>
          <a:blip r:embed="rId10"/>
          <a:stretch>
            <a:fillRect/>
          </a:stretch>
        </p:blipFill>
        <p:spPr>
          <a:xfrm>
            <a:off x="4028015" y="3026756"/>
            <a:ext cx="1923905" cy="1280271"/>
          </a:xfrm>
          <a:prstGeom prst="rect">
            <a:avLst/>
          </a:prstGeom>
        </p:spPr>
      </p:pic>
      <p:pic>
        <p:nvPicPr>
          <p:cNvPr id="14" name="Picture 13">
            <a:extLst>
              <a:ext uri="{FF2B5EF4-FFF2-40B4-BE49-F238E27FC236}">
                <a16:creationId xmlns:a16="http://schemas.microsoft.com/office/drawing/2014/main" id="{C7B9EFEA-9A9F-894B-4A6C-DDA6E3CA09CB}"/>
              </a:ext>
            </a:extLst>
          </p:cNvPr>
          <p:cNvPicPr>
            <a:picLocks noChangeAspect="1"/>
          </p:cNvPicPr>
          <p:nvPr/>
        </p:nvPicPr>
        <p:blipFill>
          <a:blip r:embed="rId11"/>
          <a:srcRect l="8746" t="19353" r="9795" b="18329"/>
          <a:stretch>
            <a:fillRect/>
          </a:stretch>
        </p:blipFill>
        <p:spPr>
          <a:xfrm>
            <a:off x="5303702" y="4791004"/>
            <a:ext cx="2753957" cy="914400"/>
          </a:xfrm>
          <a:prstGeom prst="rect">
            <a:avLst/>
          </a:prstGeom>
        </p:spPr>
      </p:pic>
      <p:pic>
        <p:nvPicPr>
          <p:cNvPr id="2" name="Picture 1">
            <a:extLst>
              <a:ext uri="{FF2B5EF4-FFF2-40B4-BE49-F238E27FC236}">
                <a16:creationId xmlns:a16="http://schemas.microsoft.com/office/drawing/2014/main" id="{2AAD4E04-23B0-37E5-1D1D-0165199F22A3}"/>
              </a:ext>
            </a:extLst>
          </p:cNvPr>
          <p:cNvPicPr>
            <a:picLocks noChangeAspect="1"/>
          </p:cNvPicPr>
          <p:nvPr/>
        </p:nvPicPr>
        <p:blipFill>
          <a:blip r:embed="rId12"/>
          <a:stretch>
            <a:fillRect/>
          </a:stretch>
        </p:blipFill>
        <p:spPr>
          <a:xfrm>
            <a:off x="689366" y="1283909"/>
            <a:ext cx="2497180" cy="1284492"/>
          </a:xfrm>
          <a:prstGeom prst="rect">
            <a:avLst/>
          </a:prstGeom>
        </p:spPr>
      </p:pic>
    </p:spTree>
    <p:extLst>
      <p:ext uri="{BB962C8B-B14F-4D97-AF65-F5344CB8AC3E}">
        <p14:creationId xmlns:p14="http://schemas.microsoft.com/office/powerpoint/2010/main" val="4163553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
            <a:extLst>
              <a:ext uri="{FF2B5EF4-FFF2-40B4-BE49-F238E27FC236}">
                <a16:creationId xmlns:a16="http://schemas.microsoft.com/office/drawing/2014/main" id="{C618297E-8856-04C5-3746-3329A4105222}"/>
              </a:ext>
            </a:extLst>
          </p:cNvPr>
          <p:cNvSpPr txBox="1">
            <a:spLocks noChangeArrowheads="1"/>
          </p:cNvSpPr>
          <p:nvPr/>
        </p:nvSpPr>
        <p:spPr bwMode="auto">
          <a:xfrm>
            <a:off x="394195" y="2148645"/>
            <a:ext cx="10107838" cy="2492990"/>
          </a:xfrm>
          <a:prstGeom prst="rect">
            <a:avLst/>
          </a:prstGeom>
          <a:noFill/>
          <a:ln>
            <a:noFill/>
          </a:ln>
        </p:spPr>
        <p:txBody>
          <a:bodyPr wrap="square">
            <a:spAutoFit/>
          </a:bodyPr>
          <a:lstStyle>
            <a:lvl1pPr marL="457200" indent="-4572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600"/>
              </a:spcBef>
              <a:spcAft>
                <a:spcPts val="1800"/>
              </a:spcAft>
              <a:defRPr/>
            </a:pPr>
            <a:r>
              <a:rPr lang="en-US" altLang="en-US" sz="2400" b="1" u="sng" dirty="0">
                <a:solidFill>
                  <a:schemeClr val="accent5">
                    <a:lumMod val="75000"/>
                  </a:schemeClr>
                </a:solidFill>
                <a:latin typeface="+mj-lt"/>
                <a:cs typeface="Leelawadee" panose="020B0502040204020203" pitchFamily="34" charset="-34"/>
              </a:rPr>
              <a:t>Phase I: Community Assessments (July’16-June’17)</a:t>
            </a:r>
          </a:p>
          <a:p>
            <a:pPr eaLnBrk="1" hangingPunct="1">
              <a:spcBef>
                <a:spcPts val="600"/>
              </a:spcBef>
              <a:spcAft>
                <a:spcPts val="1800"/>
              </a:spcAft>
              <a:defRPr/>
            </a:pPr>
            <a:r>
              <a:rPr lang="en-US" altLang="en-US" sz="2400" b="1" u="sng" dirty="0">
                <a:solidFill>
                  <a:schemeClr val="accent5">
                    <a:lumMod val="75000"/>
                  </a:schemeClr>
                </a:solidFill>
                <a:latin typeface="+mj-lt"/>
                <a:cs typeface="Leelawadee" panose="020B0502040204020203" pitchFamily="34" charset="-34"/>
              </a:rPr>
              <a:t>Phase II: Pilot Programs  (July ‘17- June ‘18)  </a:t>
            </a:r>
          </a:p>
          <a:p>
            <a:pPr eaLnBrk="1" hangingPunct="1">
              <a:spcBef>
                <a:spcPts val="600"/>
              </a:spcBef>
              <a:spcAft>
                <a:spcPts val="1800"/>
              </a:spcAft>
              <a:defRPr/>
            </a:pPr>
            <a:r>
              <a:rPr lang="en-US" altLang="en-US" sz="2400" b="1" u="sng" dirty="0">
                <a:solidFill>
                  <a:schemeClr val="accent5">
                    <a:lumMod val="75000"/>
                  </a:schemeClr>
                </a:solidFill>
                <a:latin typeface="+mj-lt"/>
                <a:cs typeface="Leelawadee" panose="020B0502040204020203" pitchFamily="34" charset="-34"/>
              </a:rPr>
              <a:t>Phase III: Pilots Cont. &amp; Expanded Outreach (July ‘18- June ‘19)  </a:t>
            </a:r>
          </a:p>
          <a:p>
            <a:pPr eaLnBrk="1" hangingPunct="1">
              <a:spcBef>
                <a:spcPts val="600"/>
              </a:spcBef>
              <a:spcAft>
                <a:spcPts val="1800"/>
              </a:spcAft>
              <a:defRPr/>
            </a:pPr>
            <a:r>
              <a:rPr lang="en-US" altLang="en-US" sz="2400" b="1" u="sng" dirty="0">
                <a:solidFill>
                  <a:schemeClr val="accent5">
                    <a:lumMod val="75000"/>
                  </a:schemeClr>
                </a:solidFill>
                <a:latin typeface="+mj-lt"/>
                <a:cs typeface="Leelawadee" panose="020B0502040204020203" pitchFamily="34" charset="-34"/>
              </a:rPr>
              <a:t>Phase IV: Ongoing Work (2019- Present) </a:t>
            </a:r>
          </a:p>
        </p:txBody>
      </p:sp>
      <p:sp>
        <p:nvSpPr>
          <p:cNvPr id="12" name="Rectangle 2">
            <a:extLst>
              <a:ext uri="{FF2B5EF4-FFF2-40B4-BE49-F238E27FC236}">
                <a16:creationId xmlns:a16="http://schemas.microsoft.com/office/drawing/2014/main" id="{51DA5204-6205-5CC4-9BB0-B8F68F0B3BE9}"/>
              </a:ext>
            </a:extLst>
          </p:cNvPr>
          <p:cNvSpPr txBox="1">
            <a:spLocks noChangeArrowheads="1"/>
          </p:cNvSpPr>
          <p:nvPr/>
        </p:nvSpPr>
        <p:spPr bwMode="auto">
          <a:xfrm>
            <a:off x="0" y="533400"/>
            <a:ext cx="12192000" cy="838200"/>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sym typeface="Play"/>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rPr>
              <a:t>SNHPC’s Age-Friendly Program Overview</a:t>
            </a:r>
          </a:p>
        </p:txBody>
      </p:sp>
      <p:sp>
        <p:nvSpPr>
          <p:cNvPr id="18438" name="Rectangle 3">
            <a:extLst>
              <a:ext uri="{FF2B5EF4-FFF2-40B4-BE49-F238E27FC236}">
                <a16:creationId xmlns:a16="http://schemas.microsoft.com/office/drawing/2014/main" id="{1653A5B0-356E-B7D7-4762-C067D6CCEAEF}"/>
              </a:ext>
            </a:extLst>
          </p:cNvPr>
          <p:cNvSpPr>
            <a:spLocks noChangeArrowheads="1"/>
          </p:cNvSpPr>
          <p:nvPr/>
        </p:nvSpPr>
        <p:spPr bwMode="auto">
          <a:xfrm>
            <a:off x="1616076" y="1371600"/>
            <a:ext cx="8747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round/>
                <a:headEnd/>
                <a:tailEnd/>
              </a14:hiddenLine>
            </a:ext>
          </a:extLst>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4" name="Group 3">
            <a:extLst>
              <a:ext uri="{FF2B5EF4-FFF2-40B4-BE49-F238E27FC236}">
                <a16:creationId xmlns:a16="http://schemas.microsoft.com/office/drawing/2014/main" id="{AE9A2B31-2973-34CF-BEA3-9DBF7FABD203}"/>
              </a:ext>
            </a:extLst>
          </p:cNvPr>
          <p:cNvGrpSpPr/>
          <p:nvPr/>
        </p:nvGrpSpPr>
        <p:grpSpPr>
          <a:xfrm>
            <a:off x="9531144" y="1729545"/>
            <a:ext cx="2642303" cy="1866017"/>
            <a:chOff x="9531144" y="1729545"/>
            <a:chExt cx="2642303" cy="1866017"/>
          </a:xfrm>
        </p:grpSpPr>
        <p:sp>
          <p:nvSpPr>
            <p:cNvPr id="3" name="Rectangle 2">
              <a:extLst>
                <a:ext uri="{FF2B5EF4-FFF2-40B4-BE49-F238E27FC236}">
                  <a16:creationId xmlns:a16="http://schemas.microsoft.com/office/drawing/2014/main" id="{056E0B7B-48FF-04EA-B212-8CF8C9CBBF18}"/>
                </a:ext>
              </a:extLst>
            </p:cNvPr>
            <p:cNvSpPr txBox="1">
              <a:spLocks noChangeArrowheads="1"/>
            </p:cNvSpPr>
            <p:nvPr/>
          </p:nvSpPr>
          <p:spPr bwMode="auto">
            <a:xfrm rot="1500550">
              <a:off x="9531146" y="1729545"/>
              <a:ext cx="2642301" cy="838200"/>
            </a:xfrm>
            <a:prstGeom prst="rect">
              <a:avLst/>
            </a:prstGeom>
            <a:solidFill>
              <a:schemeClr val="accent3">
                <a:lumMod val="60000"/>
                <a:lumOff val="40000"/>
              </a:schemeClr>
            </a:solidFill>
            <a:ln>
              <a:noFill/>
            </a:ln>
            <a:effectLst>
              <a:softEdge rad="114300"/>
            </a:effectLst>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sym typeface="Play"/>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solidFill>
                    <a:schemeClr val="accent5">
                      <a:lumMod val="75000"/>
                    </a:schemeClr>
                  </a:solidFill>
                </a:rPr>
                <a:t>Pre-Covid</a:t>
              </a:r>
            </a:p>
          </p:txBody>
        </p:sp>
        <p:sp>
          <p:nvSpPr>
            <p:cNvPr id="2" name="Rectangle 2">
              <a:extLst>
                <a:ext uri="{FF2B5EF4-FFF2-40B4-BE49-F238E27FC236}">
                  <a16:creationId xmlns:a16="http://schemas.microsoft.com/office/drawing/2014/main" id="{1000264A-66C7-C7D3-70D8-935A73ED7397}"/>
                </a:ext>
              </a:extLst>
            </p:cNvPr>
            <p:cNvSpPr txBox="1">
              <a:spLocks noChangeArrowheads="1"/>
            </p:cNvSpPr>
            <p:nvPr/>
          </p:nvSpPr>
          <p:spPr bwMode="auto">
            <a:xfrm rot="1500550">
              <a:off x="9531144" y="2757362"/>
              <a:ext cx="2642301" cy="838200"/>
            </a:xfrm>
            <a:prstGeom prst="rect">
              <a:avLst/>
            </a:prstGeom>
            <a:solidFill>
              <a:schemeClr val="accent3">
                <a:lumMod val="60000"/>
                <a:lumOff val="40000"/>
              </a:schemeClr>
            </a:solidFill>
            <a:ln>
              <a:noFill/>
            </a:ln>
            <a:effectLst>
              <a:softEdge rad="127000"/>
            </a:effectLst>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sym typeface="Play"/>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solidFill>
                    <a:schemeClr val="accent5">
                      <a:lumMod val="75000"/>
                    </a:schemeClr>
                  </a:solidFill>
                </a:rPr>
                <a:t>Pre-Zoom</a:t>
              </a:r>
            </a:p>
          </p:txBody>
        </p:sp>
      </p:grpSp>
      <p:pic>
        <p:nvPicPr>
          <p:cNvPr id="5" name="Picture 4">
            <a:extLst>
              <a:ext uri="{FF2B5EF4-FFF2-40B4-BE49-F238E27FC236}">
                <a16:creationId xmlns:a16="http://schemas.microsoft.com/office/drawing/2014/main" id="{E0E20E41-B90B-7DA6-7244-5B2ECD7F20AF}"/>
              </a:ext>
            </a:extLst>
          </p:cNvPr>
          <p:cNvPicPr>
            <a:picLocks noChangeAspect="1"/>
          </p:cNvPicPr>
          <p:nvPr/>
        </p:nvPicPr>
        <p:blipFill>
          <a:blip r:embed="rId3"/>
          <a:stretch>
            <a:fillRect/>
          </a:stretch>
        </p:blipFill>
        <p:spPr>
          <a:xfrm>
            <a:off x="3616245" y="4941879"/>
            <a:ext cx="4746785" cy="1524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
          <p:cNvSpPr txBox="1">
            <a:spLocks noChangeArrowheads="1"/>
          </p:cNvSpPr>
          <p:nvPr/>
        </p:nvSpPr>
        <p:spPr bwMode="auto">
          <a:xfrm>
            <a:off x="808382" y="1080462"/>
            <a:ext cx="11211339"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fontAlgn="base" hangingPunct="1">
              <a:spcBef>
                <a:spcPct val="0"/>
              </a:spcBef>
              <a:spcAft>
                <a:spcPts val="600"/>
              </a:spcAft>
              <a:buNone/>
            </a:pPr>
            <a:r>
              <a:rPr lang="en-US" altLang="en-US" sz="2400" b="1" u="sng" dirty="0">
                <a:solidFill>
                  <a:srgbClr val="008000"/>
                </a:solidFill>
                <a:latin typeface="+mj-lt"/>
                <a:cs typeface="Leelawadee" panose="020B0502040204020203" pitchFamily="34" charset="-34"/>
              </a:rPr>
              <a:t>Community Assessments (July’16-June’17)</a:t>
            </a:r>
          </a:p>
          <a:p>
            <a:pPr marL="0" indent="0" algn="ctr" eaLnBrk="1" fontAlgn="base" hangingPunct="1">
              <a:spcBef>
                <a:spcPct val="0"/>
              </a:spcBef>
              <a:spcAft>
                <a:spcPts val="600"/>
              </a:spcAft>
              <a:buNone/>
            </a:pPr>
            <a:r>
              <a:rPr lang="en-US" altLang="en-US" sz="2400" b="1" dirty="0">
                <a:solidFill>
                  <a:srgbClr val="000000"/>
                </a:solidFill>
                <a:latin typeface="+mj-lt"/>
                <a:cs typeface="Leelawadee" panose="020B0502040204020203" pitchFamily="34" charset="-34"/>
              </a:rPr>
              <a:t>Identified town assets, opportunities and roadblocks focused on community infrastructure and programming for millennials and older adults</a:t>
            </a:r>
          </a:p>
        </p:txBody>
      </p:sp>
      <p:sp>
        <p:nvSpPr>
          <p:cNvPr id="12" name="Rectangle 2"/>
          <p:cNvSpPr txBox="1">
            <a:spLocks noChangeArrowheads="1"/>
          </p:cNvSpPr>
          <p:nvPr/>
        </p:nvSpPr>
        <p:spPr bwMode="auto">
          <a:xfrm>
            <a:off x="0" y="107244"/>
            <a:ext cx="12192000" cy="838200"/>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RPr/>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sym typeface="Play"/>
              </a:rPr>
              <a:t>SNHPC’s Age-Friendly Program: Phase 1</a:t>
            </a:r>
          </a:p>
        </p:txBody>
      </p:sp>
      <p:pic>
        <p:nvPicPr>
          <p:cNvPr id="4" name="Picture 3" descr="A picture containing table, room&#10;&#10;Description automatically generated">
            <a:extLst>
              <a:ext uri="{FF2B5EF4-FFF2-40B4-BE49-F238E27FC236}">
                <a16:creationId xmlns:a16="http://schemas.microsoft.com/office/drawing/2014/main" id="{77A17ACF-7CEA-BE2E-76F1-495060787B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268829" y="2778375"/>
            <a:ext cx="3277067" cy="2666664"/>
          </a:xfrm>
          <a:prstGeom prst="rect">
            <a:avLst/>
          </a:prstGeom>
          <a:noFill/>
          <a:ln w="25400">
            <a:solidFill>
              <a:schemeClr val="tx1"/>
            </a:solidFill>
            <a:miter lim="800000"/>
            <a:headEnd/>
            <a:tailEnd/>
          </a:ln>
        </p:spPr>
      </p:pic>
      <p:pic>
        <p:nvPicPr>
          <p:cNvPr id="5" name="Picture 2" descr="C:\Users\svonaulock\AppData\Local\Microsoft\Windows\Temporary Internet Files\Content.Outlook\VXHVLEV8\IMG_4811.JPG">
            <a:extLst>
              <a:ext uri="{FF2B5EF4-FFF2-40B4-BE49-F238E27FC236}">
                <a16:creationId xmlns:a16="http://schemas.microsoft.com/office/drawing/2014/main" id="{E0EB8F13-E015-966E-D6C6-B891AA281D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346" y="2473172"/>
            <a:ext cx="4752807" cy="327706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587607-355D-8D00-9CD0-3F8D25F0B264}"/>
              </a:ext>
            </a:extLst>
          </p:cNvPr>
          <p:cNvSpPr txBox="1"/>
          <p:nvPr/>
        </p:nvSpPr>
        <p:spPr>
          <a:xfrm>
            <a:off x="622852" y="6055834"/>
            <a:ext cx="10026413" cy="461665"/>
          </a:xfrm>
          <a:prstGeom prst="rect">
            <a:avLst/>
          </a:prstGeom>
          <a:noFill/>
        </p:spPr>
        <p:txBody>
          <a:bodyPr wrap="square" rtlCol="0">
            <a:spAutoFit/>
          </a:bodyPr>
          <a:lstStyle/>
          <a:p>
            <a:r>
              <a:rPr lang="en-US" sz="2400" b="1" dirty="0"/>
              <a:t>Stakeholder Driven: Multiple Surveys  &amp; Community Conversations</a:t>
            </a:r>
          </a:p>
        </p:txBody>
      </p:sp>
    </p:spTree>
    <p:extLst>
      <p:ext uri="{BB962C8B-B14F-4D97-AF65-F5344CB8AC3E}">
        <p14:creationId xmlns:p14="http://schemas.microsoft.com/office/powerpoint/2010/main" val="351128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4C3EEEF-F690-4AAD-56EC-ED96A6DE9204}"/>
              </a:ext>
            </a:extLst>
          </p:cNvPr>
          <p:cNvSpPr>
            <a:spLocks noGrp="1" noChangeArrowheads="1"/>
          </p:cNvSpPr>
          <p:nvPr>
            <p:ph type="title"/>
          </p:nvPr>
        </p:nvSpPr>
        <p:spPr>
          <a:xfrm>
            <a:off x="0" y="482960"/>
            <a:ext cx="12192000" cy="677973"/>
          </a:xfrm>
          <a:solidFill>
            <a:schemeClr val="accent5">
              <a:lumMod val="75000"/>
            </a:schemeClr>
          </a:solidFill>
          <a:ln>
            <a:noFill/>
          </a:ln>
        </p:spPr>
        <p:txBody>
          <a:bodyPr spcFirstLastPara="1" vert="horz" wrap="square" lIns="91440" tIns="45720" rIns="91440" bIns="45720" rtlCol="0" anchor="ctr" anchorCtr="0">
            <a:normAutofit/>
          </a:body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sym typeface="Arial"/>
              </a:rPr>
              <a:t>Age-Friendly Phase 1 – Community Assessments</a:t>
            </a:r>
          </a:p>
        </p:txBody>
      </p:sp>
      <p:pic>
        <p:nvPicPr>
          <p:cNvPr id="20486" name="Picture 2" descr="C:\Users\svonaulock\AppData\Local\Microsoft\Windows\Temporary Internet Files\Content.Outlook\VXHVLEV8\Age Friendly Weare 1.JPG">
            <a:extLst>
              <a:ext uri="{FF2B5EF4-FFF2-40B4-BE49-F238E27FC236}">
                <a16:creationId xmlns:a16="http://schemas.microsoft.com/office/drawing/2014/main" id="{F8ED0AA3-496D-DB3F-B723-0D493C30D6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2795407"/>
            <a:ext cx="470535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2">
            <a:extLst>
              <a:ext uri="{FF2B5EF4-FFF2-40B4-BE49-F238E27FC236}">
                <a16:creationId xmlns:a16="http://schemas.microsoft.com/office/drawing/2014/main" id="{104F8B00-83F2-3A60-466E-D56015B11716}"/>
              </a:ext>
            </a:extLst>
          </p:cNvPr>
          <p:cNvSpPr>
            <a:spLocks noChangeArrowheads="1"/>
          </p:cNvSpPr>
          <p:nvPr/>
        </p:nvSpPr>
        <p:spPr bwMode="auto">
          <a:xfrm>
            <a:off x="628650" y="2683543"/>
            <a:ext cx="587980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indent="-4572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1">
              <a:spcBef>
                <a:spcPct val="0"/>
              </a:spcBef>
              <a:spcAft>
                <a:spcPts val="1200"/>
              </a:spcAft>
              <a:buFont typeface="Wingdings" panose="05000000000000000000" pitchFamily="2" charset="2"/>
              <a:buChar char="q"/>
            </a:pPr>
            <a:r>
              <a:rPr lang="en-US" altLang="en-US" sz="2400" b="1" dirty="0"/>
              <a:t>Housing, (Trends, Needs, Diversity,  &amp; Zoning)</a:t>
            </a:r>
          </a:p>
          <a:p>
            <a:pPr marL="457200" lvl="1">
              <a:spcBef>
                <a:spcPct val="0"/>
              </a:spcBef>
              <a:spcAft>
                <a:spcPts val="1200"/>
              </a:spcAft>
              <a:buFont typeface="Wingdings" panose="05000000000000000000" pitchFamily="2" charset="2"/>
              <a:buChar char="q"/>
            </a:pPr>
            <a:r>
              <a:rPr lang="en-US" altLang="en-US" sz="2400" b="1" dirty="0"/>
              <a:t>Transportation, Accessibility, &amp; Connections</a:t>
            </a:r>
          </a:p>
          <a:p>
            <a:pPr marL="457200" lvl="1">
              <a:spcBef>
                <a:spcPct val="0"/>
              </a:spcBef>
              <a:spcAft>
                <a:spcPts val="1200"/>
              </a:spcAft>
              <a:buFont typeface="Wingdings" panose="05000000000000000000" pitchFamily="2" charset="2"/>
              <a:buChar char="q"/>
            </a:pPr>
            <a:r>
              <a:rPr lang="en-US" altLang="en-US" sz="2400" b="1" dirty="0"/>
              <a:t>Recreation &amp; Engagement</a:t>
            </a:r>
          </a:p>
          <a:p>
            <a:pPr marL="457200" lvl="1">
              <a:spcBef>
                <a:spcPct val="0"/>
              </a:spcBef>
              <a:spcAft>
                <a:spcPts val="1200"/>
              </a:spcAft>
              <a:buFont typeface="Wingdings" panose="05000000000000000000" pitchFamily="2" charset="2"/>
              <a:buChar char="q"/>
            </a:pPr>
            <a:r>
              <a:rPr lang="en-US" altLang="en-US" sz="2400" b="1" dirty="0"/>
              <a:t>Age-Friendly Businesses/Economic Development</a:t>
            </a:r>
            <a:endParaRPr lang="en-US" altLang="en-US" sz="1600" b="1" dirty="0"/>
          </a:p>
        </p:txBody>
      </p:sp>
      <p:sp>
        <p:nvSpPr>
          <p:cNvPr id="2" name="Rectangle 2">
            <a:extLst>
              <a:ext uri="{FF2B5EF4-FFF2-40B4-BE49-F238E27FC236}">
                <a16:creationId xmlns:a16="http://schemas.microsoft.com/office/drawing/2014/main" id="{BFE1DC52-E984-4E60-6319-4CC909DDEFDA}"/>
              </a:ext>
            </a:extLst>
          </p:cNvPr>
          <p:cNvSpPr txBox="1">
            <a:spLocks noChangeArrowheads="1"/>
          </p:cNvSpPr>
          <p:nvPr/>
        </p:nvSpPr>
        <p:spPr>
          <a:xfrm>
            <a:off x="628650" y="1517650"/>
            <a:ext cx="9658350" cy="80917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b="1" u="sng" dirty="0">
                <a:latin typeface="+mj-lt"/>
              </a:rPr>
              <a:t>Conversation &amp; Survey Focus Areas</a:t>
            </a:r>
            <a:endParaRPr lang="en-US" altLang="en-US" sz="2000" b="1" i="1" u="sng" dirty="0">
              <a:latin typeface="+mj-lt"/>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hart 1" descr="image002">
            <a:extLst>
              <a:ext uri="{FF2B5EF4-FFF2-40B4-BE49-F238E27FC236}">
                <a16:creationId xmlns:a16="http://schemas.microsoft.com/office/drawing/2014/main" id="{FB339BFF-6646-7F7F-0319-586D4337E2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2887" y="1371600"/>
            <a:ext cx="9786226" cy="51852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4" name="Rectangle 2">
            <a:extLst>
              <a:ext uri="{FF2B5EF4-FFF2-40B4-BE49-F238E27FC236}">
                <a16:creationId xmlns:a16="http://schemas.microsoft.com/office/drawing/2014/main" id="{F2B441EA-B653-7BCF-57FF-1696D770FB39}"/>
              </a:ext>
            </a:extLst>
          </p:cNvPr>
          <p:cNvSpPr txBox="1">
            <a:spLocks noChangeArrowheads="1"/>
          </p:cNvSpPr>
          <p:nvPr/>
        </p:nvSpPr>
        <p:spPr bwMode="auto">
          <a:xfrm>
            <a:off x="0" y="304800"/>
            <a:ext cx="12192000" cy="705293"/>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sym typeface="Play"/>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rPr>
              <a:t>Resident Survey – Basic Findings:</a:t>
            </a:r>
          </a:p>
        </p:txBody>
      </p:sp>
      <p:sp>
        <p:nvSpPr>
          <p:cNvPr id="22536" name="TextBox 1">
            <a:extLst>
              <a:ext uri="{FF2B5EF4-FFF2-40B4-BE49-F238E27FC236}">
                <a16:creationId xmlns:a16="http://schemas.microsoft.com/office/drawing/2014/main" id="{7E6028D3-9FA3-B925-68FE-12FD236058A7}"/>
              </a:ext>
            </a:extLst>
          </p:cNvPr>
          <p:cNvSpPr txBox="1">
            <a:spLocks noChangeArrowheads="1"/>
          </p:cNvSpPr>
          <p:nvPr/>
        </p:nvSpPr>
        <p:spPr bwMode="auto">
          <a:xfrm>
            <a:off x="2115207" y="1858744"/>
            <a:ext cx="3200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a:solidFill>
                  <a:srgbClr val="5F1B55"/>
                </a:solidFill>
              </a:rPr>
              <a:t>What is your age?</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a:extLst>
              <a:ext uri="{FF2B5EF4-FFF2-40B4-BE49-F238E27FC236}">
                <a16:creationId xmlns:a16="http://schemas.microsoft.com/office/drawing/2014/main" id="{B6D4ADBC-2864-750B-5BA5-00E95F275386}"/>
              </a:ext>
            </a:extLst>
          </p:cNvPr>
          <p:cNvSpPr txBox="1">
            <a:spLocks noChangeArrowheads="1"/>
          </p:cNvSpPr>
          <p:nvPr/>
        </p:nvSpPr>
        <p:spPr bwMode="auto">
          <a:xfrm>
            <a:off x="0" y="491917"/>
            <a:ext cx="12192000" cy="635134"/>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RPr/>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sym typeface="Play"/>
              </a:rPr>
              <a:t>Common Concerns</a:t>
            </a:r>
          </a:p>
        </p:txBody>
      </p:sp>
      <p:sp>
        <p:nvSpPr>
          <p:cNvPr id="24584" name="TextBox 10">
            <a:extLst>
              <a:ext uri="{FF2B5EF4-FFF2-40B4-BE49-F238E27FC236}">
                <a16:creationId xmlns:a16="http://schemas.microsoft.com/office/drawing/2014/main" id="{1D80F129-1501-6720-5998-B93CCDFCE044}"/>
              </a:ext>
            </a:extLst>
          </p:cNvPr>
          <p:cNvSpPr txBox="1">
            <a:spLocks noChangeArrowheads="1"/>
          </p:cNvSpPr>
          <p:nvPr/>
        </p:nvSpPr>
        <p:spPr bwMode="auto">
          <a:xfrm>
            <a:off x="2323636" y="2471736"/>
            <a:ext cx="7754937" cy="461665"/>
          </a:xfrm>
          <a:prstGeom prst="rect">
            <a:avLst/>
          </a:prstGeom>
          <a:solidFill>
            <a:schemeClr val="bg1"/>
          </a:solidFill>
          <a:ln w="2857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b="1" i="1" dirty="0">
              <a:latin typeface="+mj-lt"/>
              <a:cs typeface="Leelawadee" panose="020B0502040204020203" pitchFamily="34" charset="-34"/>
            </a:endParaRPr>
          </a:p>
        </p:txBody>
      </p:sp>
      <p:sp>
        <p:nvSpPr>
          <p:cNvPr id="2" name="Speech Bubble: Rectangle with Corners Rounded 1">
            <a:extLst>
              <a:ext uri="{FF2B5EF4-FFF2-40B4-BE49-F238E27FC236}">
                <a16:creationId xmlns:a16="http://schemas.microsoft.com/office/drawing/2014/main" id="{3FACE1B2-3826-B0CA-C67E-088AF5CEA005}"/>
              </a:ext>
            </a:extLst>
          </p:cNvPr>
          <p:cNvSpPr/>
          <p:nvPr/>
        </p:nvSpPr>
        <p:spPr>
          <a:xfrm>
            <a:off x="9327537" y="1367600"/>
            <a:ext cx="2351314" cy="1328023"/>
          </a:xfrm>
          <a:prstGeom prst="wedgeRoundRectCallout">
            <a:avLst>
              <a:gd name="adj1" fmla="val -78762"/>
              <a:gd name="adj2" fmla="val 61016"/>
              <a:gd name="adj3" fmla="val 16667"/>
            </a:avLst>
          </a:prstGeom>
          <a:solidFill>
            <a:srgbClr val="E9FA06"/>
          </a:solidFill>
          <a:ln w="25400">
            <a:solidFill>
              <a:srgbClr val="FF0000"/>
            </a:solidFill>
            <a:miter lim="800000"/>
            <a:headEnd/>
            <a:tailEnd/>
          </a:ln>
        </p:spPr>
        <p:txBody>
          <a:bodyPr wrap="square">
            <a:spAutoFit/>
          </a:bodyPr>
          <a:lstStyle/>
          <a:p>
            <a:pPr algn="ctr" eaLnBrk="1" hangingPunct="1">
              <a:spcBef>
                <a:spcPct val="0"/>
              </a:spcBef>
              <a:buFontTx/>
              <a:buNone/>
            </a:pPr>
            <a:r>
              <a:rPr lang="en-US" altLang="en-US" sz="1800" b="1" i="1" dirty="0">
                <a:latin typeface="Leelawadee" pitchFamily="34" charset="-34"/>
                <a:cs typeface="Leelawadee" pitchFamily="34" charset="-34"/>
              </a:rPr>
              <a:t>“If you don’t drive, you can’t exist in this town.”</a:t>
            </a:r>
          </a:p>
        </p:txBody>
      </p:sp>
      <p:sp>
        <p:nvSpPr>
          <p:cNvPr id="3" name="Speech Bubble: Rectangle with Corners Rounded 2">
            <a:extLst>
              <a:ext uri="{FF2B5EF4-FFF2-40B4-BE49-F238E27FC236}">
                <a16:creationId xmlns:a16="http://schemas.microsoft.com/office/drawing/2014/main" id="{4ABFDF88-2E21-BFB1-5817-A06307717BAF}"/>
              </a:ext>
            </a:extLst>
          </p:cNvPr>
          <p:cNvSpPr/>
          <p:nvPr/>
        </p:nvSpPr>
        <p:spPr>
          <a:xfrm flipH="1">
            <a:off x="803053" y="1267464"/>
            <a:ext cx="2443863" cy="1634490"/>
          </a:xfrm>
          <a:prstGeom prst="wedgeRoundRectCallout">
            <a:avLst>
              <a:gd name="adj1" fmla="val -51561"/>
              <a:gd name="adj2" fmla="val 70709"/>
              <a:gd name="adj3" fmla="val 16667"/>
            </a:avLst>
          </a:prstGeom>
          <a:solidFill>
            <a:srgbClr val="E9FA06"/>
          </a:solidFill>
          <a:ln w="25400">
            <a:solidFill>
              <a:srgbClr val="FF0000"/>
            </a:solidFill>
            <a:miter lim="800000"/>
            <a:headEnd/>
            <a:tailEnd/>
          </a:ln>
        </p:spPr>
        <p:txBody>
          <a:bodyPr wrap="square">
            <a:spAutoFit/>
          </a:bodyPr>
          <a:lstStyle/>
          <a:p>
            <a:pPr algn="ctr" eaLnBrk="1" hangingPunct="1">
              <a:spcBef>
                <a:spcPct val="0"/>
              </a:spcBef>
              <a:buFontTx/>
              <a:buNone/>
            </a:pPr>
            <a:r>
              <a:rPr lang="en-US" altLang="en-US" sz="1800" b="1" i="1" dirty="0">
                <a:latin typeface="+mj-lt"/>
                <a:cs typeface="Leelawadee" panose="020B0502040204020203" pitchFamily="34" charset="-34"/>
              </a:rPr>
              <a:t>“Once you’re out of the school system, you have no idea what is going on.”</a:t>
            </a:r>
          </a:p>
        </p:txBody>
      </p:sp>
      <p:sp>
        <p:nvSpPr>
          <p:cNvPr id="4" name="Speech Bubble: Rectangle with Corners Rounded 3">
            <a:extLst>
              <a:ext uri="{FF2B5EF4-FFF2-40B4-BE49-F238E27FC236}">
                <a16:creationId xmlns:a16="http://schemas.microsoft.com/office/drawing/2014/main" id="{4C86F937-91AE-6B97-86C8-692B7881F587}"/>
              </a:ext>
            </a:extLst>
          </p:cNvPr>
          <p:cNvSpPr/>
          <p:nvPr/>
        </p:nvSpPr>
        <p:spPr>
          <a:xfrm>
            <a:off x="9207795" y="4198575"/>
            <a:ext cx="2779148" cy="1940957"/>
          </a:xfrm>
          <a:prstGeom prst="wedgeRoundRectCallout">
            <a:avLst>
              <a:gd name="adj1" fmla="val -67594"/>
              <a:gd name="adj2" fmla="val -34648"/>
              <a:gd name="adj3" fmla="val 16667"/>
            </a:avLst>
          </a:prstGeom>
          <a:solidFill>
            <a:srgbClr val="E9FA06"/>
          </a:solidFill>
          <a:ln w="25400">
            <a:solidFill>
              <a:srgbClr val="FF0000"/>
            </a:solidFill>
            <a:miter lim="800000"/>
            <a:headEnd/>
            <a:tailEnd/>
          </a:ln>
        </p:spPr>
        <p:txBody>
          <a:bodyPr wrap="square">
            <a:spAutoFit/>
          </a:bodyPr>
          <a:lstStyle/>
          <a:p>
            <a:pPr algn="ctr" eaLnBrk="1" hangingPunct="1">
              <a:spcBef>
                <a:spcPct val="0"/>
              </a:spcBef>
              <a:buFontTx/>
              <a:buNone/>
            </a:pPr>
            <a:r>
              <a:rPr lang="en-US" altLang="en-US" sz="1800" b="1" i="1" dirty="0">
                <a:latin typeface="+mj-lt"/>
                <a:cs typeface="Leelawadee" panose="020B0502040204020203" pitchFamily="34" charset="-34"/>
              </a:rPr>
              <a:t>“I'd love to keep living here, but there aren't really very many affordable options for younger adults.”</a:t>
            </a:r>
          </a:p>
        </p:txBody>
      </p:sp>
      <p:sp>
        <p:nvSpPr>
          <p:cNvPr id="5" name="Speech Bubble: Rectangle with Corners Rounded 4">
            <a:extLst>
              <a:ext uri="{FF2B5EF4-FFF2-40B4-BE49-F238E27FC236}">
                <a16:creationId xmlns:a16="http://schemas.microsoft.com/office/drawing/2014/main" id="{C90FC867-9D3A-AE52-E8EE-20BCF47E44A3}"/>
              </a:ext>
            </a:extLst>
          </p:cNvPr>
          <p:cNvSpPr/>
          <p:nvPr/>
        </p:nvSpPr>
        <p:spPr>
          <a:xfrm flipH="1">
            <a:off x="333153" y="3529779"/>
            <a:ext cx="2443863" cy="2531566"/>
          </a:xfrm>
          <a:prstGeom prst="wedgeRoundRectCallout">
            <a:avLst>
              <a:gd name="adj1" fmla="val -72019"/>
              <a:gd name="adj2" fmla="val -30354"/>
              <a:gd name="adj3" fmla="val 16667"/>
            </a:avLst>
          </a:prstGeom>
          <a:solidFill>
            <a:srgbClr val="E9FA06"/>
          </a:solidFill>
          <a:ln w="25400">
            <a:solidFill>
              <a:srgbClr val="FF0000"/>
            </a:solidFill>
            <a:miter lim="800000"/>
            <a:headEnd/>
            <a:tailEnd/>
          </a:ln>
        </p:spPr>
        <p:txBody>
          <a:bodyPr wrap="square">
            <a:spAutoFit/>
          </a:bodyPr>
          <a:lstStyle/>
          <a:p>
            <a:pPr algn="ctr" eaLnBrk="1" hangingPunct="1">
              <a:spcBef>
                <a:spcPct val="0"/>
              </a:spcBef>
              <a:buFontTx/>
              <a:buNone/>
            </a:pPr>
            <a:r>
              <a:rPr lang="en-US" altLang="en-US" sz="1800" b="1" i="1" dirty="0">
                <a:solidFill>
                  <a:srgbClr val="000000"/>
                </a:solidFill>
                <a:latin typeface="+mj-lt"/>
                <a:cs typeface="Leelawadee" panose="020B0502040204020203" pitchFamily="34" charset="-34"/>
              </a:rPr>
              <a:t>For immigrants who do not drive and can’t navigate the public transit system, “Where you live in Manchester is your America.”</a:t>
            </a:r>
            <a:endParaRPr lang="en-US" altLang="en-US" sz="1800" b="1" i="1" dirty="0">
              <a:latin typeface="+mj-lt"/>
              <a:cs typeface="Leelawadee" panose="020B0502040204020203" pitchFamily="34" charset="-34"/>
            </a:endParaRPr>
          </a:p>
        </p:txBody>
      </p:sp>
      <p:pic>
        <p:nvPicPr>
          <p:cNvPr id="8" name="Picture 7">
            <a:extLst>
              <a:ext uri="{FF2B5EF4-FFF2-40B4-BE49-F238E27FC236}">
                <a16:creationId xmlns:a16="http://schemas.microsoft.com/office/drawing/2014/main" id="{CE3411C0-32D6-508C-ED25-EB2FF4E59DF5}"/>
              </a:ext>
            </a:extLst>
          </p:cNvPr>
          <p:cNvPicPr>
            <a:picLocks noChangeAspect="1"/>
          </p:cNvPicPr>
          <p:nvPr/>
        </p:nvPicPr>
        <p:blipFill>
          <a:blip r:embed="rId4"/>
          <a:stretch>
            <a:fillRect/>
          </a:stretch>
        </p:blipFill>
        <p:spPr>
          <a:xfrm>
            <a:off x="3716817" y="1908544"/>
            <a:ext cx="4858087"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hart 1" descr="image002">
            <a:extLst>
              <a:ext uri="{FF2B5EF4-FFF2-40B4-BE49-F238E27FC236}">
                <a16:creationId xmlns:a16="http://schemas.microsoft.com/office/drawing/2014/main" id="{35372493-6F44-084E-E4A3-D964981A27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952922"/>
            <a:ext cx="8862848" cy="437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1" name="Group 9">
            <a:extLst>
              <a:ext uri="{FF2B5EF4-FFF2-40B4-BE49-F238E27FC236}">
                <a16:creationId xmlns:a16="http://schemas.microsoft.com/office/drawing/2014/main" id="{5B88439C-F8CD-7EFB-E41B-C68E032EB212}"/>
              </a:ext>
            </a:extLst>
          </p:cNvPr>
          <p:cNvGrpSpPr>
            <a:grpSpLocks/>
          </p:cNvGrpSpPr>
          <p:nvPr/>
        </p:nvGrpSpPr>
        <p:grpSpPr bwMode="auto">
          <a:xfrm>
            <a:off x="7903412" y="4436829"/>
            <a:ext cx="2241698" cy="1010439"/>
            <a:chOff x="4774137" y="1914033"/>
            <a:chExt cx="3533251" cy="659480"/>
          </a:xfrm>
        </p:grpSpPr>
        <p:sp>
          <p:nvSpPr>
            <p:cNvPr id="26632" name="TextBox 10">
              <a:extLst>
                <a:ext uri="{FF2B5EF4-FFF2-40B4-BE49-F238E27FC236}">
                  <a16:creationId xmlns:a16="http://schemas.microsoft.com/office/drawing/2014/main" id="{7398F158-2F4C-EAA4-4EB9-0E058CF32BC0}"/>
                </a:ext>
              </a:extLst>
            </p:cNvPr>
            <p:cNvSpPr txBox="1">
              <a:spLocks noChangeArrowheads="1"/>
            </p:cNvSpPr>
            <p:nvPr/>
          </p:nvSpPr>
          <p:spPr bwMode="auto">
            <a:xfrm>
              <a:off x="4916488" y="2232025"/>
              <a:ext cx="3390900" cy="3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accent6">
                      <a:lumMod val="75000"/>
                    </a:schemeClr>
                  </a:solidFill>
                </a:rPr>
                <a:t>Millennial</a:t>
              </a:r>
            </a:p>
          </p:txBody>
        </p:sp>
        <p:sp>
          <p:nvSpPr>
            <p:cNvPr id="26633" name="TextBox 11">
              <a:extLst>
                <a:ext uri="{FF2B5EF4-FFF2-40B4-BE49-F238E27FC236}">
                  <a16:creationId xmlns:a16="http://schemas.microsoft.com/office/drawing/2014/main" id="{E72E9A47-21EE-FB2C-18B3-8A67AC090EA2}"/>
                </a:ext>
              </a:extLst>
            </p:cNvPr>
            <p:cNvSpPr txBox="1">
              <a:spLocks noChangeArrowheads="1"/>
            </p:cNvSpPr>
            <p:nvPr/>
          </p:nvSpPr>
          <p:spPr bwMode="auto">
            <a:xfrm>
              <a:off x="4774137" y="1914033"/>
              <a:ext cx="3390900" cy="3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7030A0"/>
                  </a:solidFill>
                </a:rPr>
                <a:t>Senior</a:t>
              </a:r>
            </a:p>
          </p:txBody>
        </p:sp>
      </p:grpSp>
      <p:sp>
        <p:nvSpPr>
          <p:cNvPr id="2" name="Rectangle 2">
            <a:extLst>
              <a:ext uri="{FF2B5EF4-FFF2-40B4-BE49-F238E27FC236}">
                <a16:creationId xmlns:a16="http://schemas.microsoft.com/office/drawing/2014/main" id="{D7EFB66E-7583-2289-0C41-2360C0BD66AA}"/>
              </a:ext>
            </a:extLst>
          </p:cNvPr>
          <p:cNvSpPr txBox="1">
            <a:spLocks noChangeArrowheads="1"/>
          </p:cNvSpPr>
          <p:nvPr/>
        </p:nvSpPr>
        <p:spPr>
          <a:xfrm>
            <a:off x="0" y="322702"/>
            <a:ext cx="12192000" cy="1143000"/>
          </a:xfrm>
          <a:prstGeom prst="rect">
            <a:avLst/>
          </a:prstGeom>
          <a:solidFill>
            <a:schemeClr val="accent5">
              <a:lumMod val="75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sym typeface="Arial"/>
              </a:rPr>
              <a:t>What is your Biggest Concern as you Age in New Hampshire?</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519" y="1741714"/>
            <a:ext cx="2654756" cy="439238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Image result for zagster bike shar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8561" y="3755571"/>
            <a:ext cx="3355438" cy="236721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N:\Transportation\Multimodal\Complete Streets\Complete Streets\Complete Streets Tool Kit 2015-16\Photos\16-0506 Legislative Bus-Walk Event\SvA\20160506_10591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270142" y="3755572"/>
            <a:ext cx="4337215" cy="236721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3622103-DE0F-CBB8-D4AC-D23E4B3CAA6B}"/>
              </a:ext>
            </a:extLst>
          </p:cNvPr>
          <p:cNvSpPr txBox="1">
            <a:spLocks noChangeArrowheads="1"/>
          </p:cNvSpPr>
          <p:nvPr/>
        </p:nvSpPr>
        <p:spPr>
          <a:xfrm>
            <a:off x="0" y="482701"/>
            <a:ext cx="12192000" cy="719743"/>
          </a:xfrm>
          <a:prstGeom prst="rect">
            <a:avLst/>
          </a:prstGeom>
          <a:solidFill>
            <a:schemeClr val="accent5">
              <a:lumMod val="75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rPr>
              <a:t>Phase I Cont. - Community Conversations</a:t>
            </a:r>
            <a:endParaRPr lang="en-US" altLang="en-US" sz="3200" b="1" i="1" u="sng" dirty="0">
              <a:solidFill>
                <a:schemeClr val="bg1"/>
              </a:solidFill>
              <a:latin typeface="+mn-lt"/>
              <a:ea typeface="+mj-ea"/>
              <a:cs typeface="Leelawadee" panose="020B0502040204020203" pitchFamily="34" charset="-34"/>
              <a:sym typeface="Arial"/>
            </a:endParaRPr>
          </a:p>
        </p:txBody>
      </p:sp>
      <p:sp>
        <p:nvSpPr>
          <p:cNvPr id="3" name="Rectangle 2">
            <a:extLst>
              <a:ext uri="{FF2B5EF4-FFF2-40B4-BE49-F238E27FC236}">
                <a16:creationId xmlns:a16="http://schemas.microsoft.com/office/drawing/2014/main" id="{A36EB7BA-AB2F-9384-2164-57A5FD5841D3}"/>
              </a:ext>
            </a:extLst>
          </p:cNvPr>
          <p:cNvSpPr txBox="1">
            <a:spLocks noChangeArrowheads="1"/>
          </p:cNvSpPr>
          <p:nvPr/>
        </p:nvSpPr>
        <p:spPr>
          <a:xfrm>
            <a:off x="3880263" y="1362531"/>
            <a:ext cx="7826828" cy="223295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spcAft>
                <a:spcPts val="600"/>
              </a:spcAft>
            </a:pPr>
            <a:r>
              <a:rPr lang="en-US" altLang="en-US" sz="2400" b="1" i="1" dirty="0">
                <a:latin typeface="+mj-lt"/>
              </a:rPr>
              <a:t>What We Heard – </a:t>
            </a:r>
          </a:p>
          <a:p>
            <a:pPr>
              <a:lnSpc>
                <a:spcPct val="100000"/>
              </a:lnSpc>
              <a:spcAft>
                <a:spcPts val="600"/>
              </a:spcAft>
            </a:pPr>
            <a:r>
              <a:rPr lang="en-US" altLang="en-US" sz="2400" b="1" i="1" u="sng" dirty="0">
                <a:solidFill>
                  <a:schemeClr val="accent5">
                    <a:lumMod val="75000"/>
                  </a:schemeClr>
                </a:solidFill>
                <a:latin typeface="+mj-lt"/>
              </a:rPr>
              <a:t>What Works Well for Transportation Services</a:t>
            </a:r>
          </a:p>
          <a:p>
            <a:pPr marL="342900" indent="-342900">
              <a:spcBef>
                <a:spcPts val="1200"/>
              </a:spcBef>
              <a:buFont typeface="Arial" panose="020B0604020202020204" pitchFamily="34" charset="0"/>
              <a:buChar char="•"/>
            </a:pPr>
            <a:r>
              <a:rPr lang="en-US" altLang="en-US" sz="2000" b="1" i="1" dirty="0">
                <a:latin typeface="+mj-lt"/>
              </a:rPr>
              <a:t>Trail Network</a:t>
            </a:r>
          </a:p>
          <a:p>
            <a:pPr marL="342900" indent="-342900">
              <a:spcBef>
                <a:spcPts val="1200"/>
              </a:spcBef>
              <a:buFont typeface="Arial" panose="020B0604020202020204" pitchFamily="34" charset="0"/>
              <a:buChar char="•"/>
            </a:pPr>
            <a:r>
              <a:rPr lang="en-US" altLang="en-US" sz="2000" b="1" i="1" dirty="0">
                <a:latin typeface="+mj-lt"/>
              </a:rPr>
              <a:t>Bike Sharing (went out of business post Covid)</a:t>
            </a:r>
          </a:p>
          <a:p>
            <a:pPr marL="342900" indent="-342900">
              <a:spcBef>
                <a:spcPts val="1200"/>
              </a:spcBef>
              <a:buFont typeface="Arial" panose="020B0604020202020204" pitchFamily="34" charset="0"/>
              <a:buChar char="•"/>
            </a:pPr>
            <a:r>
              <a:rPr lang="en-US" altLang="en-US" sz="2000" b="1" i="1" dirty="0">
                <a:latin typeface="+mj-lt"/>
              </a:rPr>
              <a:t>Public Transit (in urban areas only)</a:t>
            </a:r>
          </a:p>
        </p:txBody>
      </p:sp>
    </p:spTree>
    <p:custDataLst>
      <p:tags r:id="rId1"/>
    </p:custDataLst>
    <p:extLst>
      <p:ext uri="{BB962C8B-B14F-4D97-AF65-F5344CB8AC3E}">
        <p14:creationId xmlns:p14="http://schemas.microsoft.com/office/powerpoint/2010/main" val="3349710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Box 10"/>
          <p:cNvSpPr txBox="1">
            <a:spLocks noChangeArrowheads="1"/>
          </p:cNvSpPr>
          <p:nvPr/>
        </p:nvSpPr>
        <p:spPr bwMode="auto">
          <a:xfrm>
            <a:off x="2285999" y="2784083"/>
            <a:ext cx="192405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solidFill>
                  <a:schemeClr val="accent6">
                    <a:lumMod val="75000"/>
                  </a:schemeClr>
                </a:solidFill>
              </a:rPr>
              <a:t>Millennials</a:t>
            </a:r>
          </a:p>
        </p:txBody>
      </p:sp>
      <p:sp>
        <p:nvSpPr>
          <p:cNvPr id="27653" name="TextBox 11"/>
          <p:cNvSpPr txBox="1">
            <a:spLocks noChangeArrowheads="1"/>
          </p:cNvSpPr>
          <p:nvPr/>
        </p:nvSpPr>
        <p:spPr bwMode="auto">
          <a:xfrm>
            <a:off x="3799570" y="2785115"/>
            <a:ext cx="16954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solidFill>
                  <a:srgbClr val="7030A0"/>
                </a:solidFill>
              </a:rPr>
              <a:t>Seniors</a:t>
            </a:r>
          </a:p>
        </p:txBody>
      </p:sp>
      <p:sp>
        <p:nvSpPr>
          <p:cNvPr id="17" name="Rectangle 2"/>
          <p:cNvSpPr txBox="1">
            <a:spLocks noChangeArrowheads="1"/>
          </p:cNvSpPr>
          <p:nvPr/>
        </p:nvSpPr>
        <p:spPr bwMode="auto">
          <a:xfrm>
            <a:off x="1667250" y="1766399"/>
            <a:ext cx="77638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ct val="90000"/>
              </a:lnSpc>
              <a:spcBef>
                <a:spcPts val="0"/>
              </a:spcBef>
              <a:spcAft>
                <a:spcPts val="0"/>
              </a:spcAft>
              <a:buClr>
                <a:schemeClr val="dk1"/>
              </a:buClr>
              <a:buSzPts val="1800"/>
              <a:defRPr/>
            </a:pPr>
            <a:r>
              <a:rPr lang="en-US" altLang="en-US" sz="2400" b="1" dirty="0">
                <a:solidFill>
                  <a:schemeClr val="dk1"/>
                </a:solidFill>
                <a:sym typeface="Play"/>
              </a:rPr>
              <a:t>How would you rate your community’s </a:t>
            </a:r>
          </a:p>
          <a:p>
            <a:pPr algn="l" eaLnBrk="1" hangingPunct="1">
              <a:lnSpc>
                <a:spcPct val="90000"/>
              </a:lnSpc>
              <a:spcBef>
                <a:spcPts val="0"/>
              </a:spcBef>
              <a:spcAft>
                <a:spcPts val="0"/>
              </a:spcAft>
              <a:buClr>
                <a:schemeClr val="dk1"/>
              </a:buClr>
              <a:buSzPts val="1800"/>
              <a:defRPr/>
            </a:pPr>
            <a:r>
              <a:rPr lang="en-US" altLang="en-US" sz="2400" b="1" dirty="0">
                <a:solidFill>
                  <a:schemeClr val="dk1"/>
                </a:solidFill>
                <a:sym typeface="Play"/>
              </a:rPr>
              <a:t>transportation options if you were unable to drive?</a:t>
            </a:r>
          </a:p>
        </p:txBody>
      </p:sp>
      <p:pic>
        <p:nvPicPr>
          <p:cNvPr id="1026" name="Chart 1" descr="image00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28422" y="3153415"/>
            <a:ext cx="8238751" cy="346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B96FCC9-1FAC-CB5D-1EB5-0B2CA4733B4B}"/>
              </a:ext>
            </a:extLst>
          </p:cNvPr>
          <p:cNvSpPr txBox="1">
            <a:spLocks noChangeArrowheads="1"/>
          </p:cNvSpPr>
          <p:nvPr/>
        </p:nvSpPr>
        <p:spPr>
          <a:xfrm>
            <a:off x="0" y="114953"/>
            <a:ext cx="12192000" cy="719743"/>
          </a:xfrm>
          <a:prstGeom prst="rect">
            <a:avLst/>
          </a:prstGeom>
          <a:solidFill>
            <a:schemeClr val="accent5">
              <a:lumMod val="75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rPr>
              <a:t>Phase I Cont. - Community Conversations</a:t>
            </a:r>
            <a:endParaRPr lang="en-US" altLang="en-US" sz="3200" b="1" i="1" u="sng" dirty="0">
              <a:solidFill>
                <a:schemeClr val="bg1"/>
              </a:solidFill>
              <a:latin typeface="+mn-lt"/>
              <a:ea typeface="+mj-ea"/>
              <a:cs typeface="Leelawadee" panose="020B0502040204020203" pitchFamily="34" charset="-34"/>
              <a:sym typeface="Arial"/>
            </a:endParaRPr>
          </a:p>
        </p:txBody>
      </p:sp>
      <p:sp>
        <p:nvSpPr>
          <p:cNvPr id="3" name="Rectangle 2">
            <a:extLst>
              <a:ext uri="{FF2B5EF4-FFF2-40B4-BE49-F238E27FC236}">
                <a16:creationId xmlns:a16="http://schemas.microsoft.com/office/drawing/2014/main" id="{87E5729E-3F6B-3C32-6078-D7E4ADA4E938}"/>
              </a:ext>
            </a:extLst>
          </p:cNvPr>
          <p:cNvSpPr txBox="1">
            <a:spLocks noChangeArrowheads="1"/>
          </p:cNvSpPr>
          <p:nvPr/>
        </p:nvSpPr>
        <p:spPr>
          <a:xfrm>
            <a:off x="1667250" y="1026907"/>
            <a:ext cx="7838257" cy="59146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b="1" u="sng" dirty="0">
                <a:latin typeface="+mj-lt"/>
              </a:rPr>
              <a:t>What We Heard: </a:t>
            </a:r>
            <a:r>
              <a:rPr lang="en-US" altLang="en-US" sz="2400" b="1" i="1" u="sng" dirty="0">
                <a:solidFill>
                  <a:schemeClr val="accent5">
                    <a:lumMod val="75000"/>
                  </a:schemeClr>
                </a:solidFill>
                <a:latin typeface="+mj-lt"/>
              </a:rPr>
              <a:t>Roadblocks for Transportation</a:t>
            </a:r>
            <a:endParaRPr lang="en-US" altLang="en-US" sz="1800" b="1" i="1" u="sng" dirty="0">
              <a:solidFill>
                <a:schemeClr val="accent5">
                  <a:lumMod val="75000"/>
                </a:schemeClr>
              </a:solidFill>
              <a:latin typeface="+mj-lt"/>
            </a:endParaRPr>
          </a:p>
        </p:txBody>
      </p:sp>
      <p:sp>
        <p:nvSpPr>
          <p:cNvPr id="4" name="Speech Bubble: Rectangle with Corners Rounded 3">
            <a:extLst>
              <a:ext uri="{FF2B5EF4-FFF2-40B4-BE49-F238E27FC236}">
                <a16:creationId xmlns:a16="http://schemas.microsoft.com/office/drawing/2014/main" id="{84861ED7-9205-07AA-7697-DE74100107A6}"/>
              </a:ext>
            </a:extLst>
          </p:cNvPr>
          <p:cNvSpPr/>
          <p:nvPr/>
        </p:nvSpPr>
        <p:spPr>
          <a:xfrm>
            <a:off x="9715714" y="1202996"/>
            <a:ext cx="1992810" cy="1328023"/>
          </a:xfrm>
          <a:prstGeom prst="wedgeRoundRectCallout">
            <a:avLst>
              <a:gd name="adj1" fmla="val -78762"/>
              <a:gd name="adj2" fmla="val 61016"/>
              <a:gd name="adj3" fmla="val 16667"/>
            </a:avLst>
          </a:prstGeom>
          <a:solidFill>
            <a:srgbClr val="E9FA06"/>
          </a:solidFill>
          <a:ln w="25400">
            <a:solidFill>
              <a:srgbClr val="FF0000"/>
            </a:solidFill>
            <a:miter lim="800000"/>
            <a:headEnd/>
            <a:tailEnd/>
          </a:ln>
        </p:spPr>
        <p:txBody>
          <a:bodyPr wrap="square">
            <a:spAutoFit/>
          </a:bodyPr>
          <a:lstStyle/>
          <a:p>
            <a:pPr algn="ctr" eaLnBrk="1" hangingPunct="1">
              <a:spcBef>
                <a:spcPct val="0"/>
              </a:spcBef>
              <a:buFontTx/>
              <a:buNone/>
            </a:pPr>
            <a:r>
              <a:rPr lang="en-US" altLang="en-US" sz="1800" b="1" i="1" dirty="0">
                <a:latin typeface="Leelawadee" pitchFamily="34" charset="-34"/>
                <a:cs typeface="Leelawadee" pitchFamily="34" charset="-34"/>
              </a:rPr>
              <a:t>“</a:t>
            </a:r>
            <a:r>
              <a:rPr lang="en-US" altLang="en-US" sz="1800" b="1" i="1" dirty="0">
                <a:solidFill>
                  <a:schemeClr val="accent5">
                    <a:lumMod val="75000"/>
                  </a:schemeClr>
                </a:solidFill>
                <a:latin typeface="Leelawadee" pitchFamily="34" charset="-34"/>
                <a:cs typeface="Leelawadee" pitchFamily="34" charset="-34"/>
              </a:rPr>
              <a:t>If you don’t drive, you can’t exist in this town.”</a:t>
            </a:r>
          </a:p>
        </p:txBody>
      </p:sp>
      <p:pic>
        <p:nvPicPr>
          <p:cNvPr id="5" name="Picture 4">
            <a:extLst>
              <a:ext uri="{FF2B5EF4-FFF2-40B4-BE49-F238E27FC236}">
                <a16:creationId xmlns:a16="http://schemas.microsoft.com/office/drawing/2014/main" id="{39A1CE5E-848E-CCBE-84B6-7DC2A4086C8F}"/>
              </a:ext>
            </a:extLst>
          </p:cNvPr>
          <p:cNvPicPr>
            <a:picLocks noChangeAspect="1"/>
          </p:cNvPicPr>
          <p:nvPr/>
        </p:nvPicPr>
        <p:blipFill>
          <a:blip r:embed="rId5"/>
          <a:stretch>
            <a:fillRect/>
          </a:stretch>
        </p:blipFill>
        <p:spPr>
          <a:xfrm>
            <a:off x="6575155" y="2372429"/>
            <a:ext cx="2432212" cy="780986"/>
          </a:xfrm>
          <a:prstGeom prst="rect">
            <a:avLst/>
          </a:prstGeom>
        </p:spPr>
      </p:pic>
    </p:spTree>
    <p:custDataLst>
      <p:tags r:id="rId1"/>
    </p:custDataLst>
    <p:extLst>
      <p:ext uri="{BB962C8B-B14F-4D97-AF65-F5344CB8AC3E}">
        <p14:creationId xmlns:p14="http://schemas.microsoft.com/office/powerpoint/2010/main" val="43044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C:\Users\svonaulock\AppData\Local\Microsoft\Windows\Temporary Internet Files\Content.Outlook\VXHVLEV8\Griffin Free Cookbook Club photo by Dan Szczesny (2).jpg">
            <a:extLst>
              <a:ext uri="{FF2B5EF4-FFF2-40B4-BE49-F238E27FC236}">
                <a16:creationId xmlns:a16="http://schemas.microsoft.com/office/drawing/2014/main" id="{07634A1F-C2BA-EE3E-4CAE-25C7F1CBF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665" y="2482961"/>
            <a:ext cx="4097338" cy="2994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5" name="TextBox 12">
            <a:extLst>
              <a:ext uri="{FF2B5EF4-FFF2-40B4-BE49-F238E27FC236}">
                <a16:creationId xmlns:a16="http://schemas.microsoft.com/office/drawing/2014/main" id="{77CEFB61-EF3E-59E5-FF55-B21FFC3078BD}"/>
              </a:ext>
            </a:extLst>
          </p:cNvPr>
          <p:cNvSpPr txBox="1">
            <a:spLocks noChangeArrowheads="1"/>
          </p:cNvSpPr>
          <p:nvPr/>
        </p:nvSpPr>
        <p:spPr bwMode="auto">
          <a:xfrm>
            <a:off x="5904614" y="2482961"/>
            <a:ext cx="5124449"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200"/>
              </a:spcAft>
            </a:pPr>
            <a:r>
              <a:rPr lang="en-US" altLang="en-US" sz="2400" b="1" i="1" dirty="0">
                <a:latin typeface="+mj-lt"/>
                <a:cs typeface="Leelawadee" panose="020B0502040204020203" pitchFamily="34" charset="-34"/>
              </a:rPr>
              <a:t>Libraries and some Recreation Departments are now default Community Centers</a:t>
            </a:r>
          </a:p>
          <a:p>
            <a:pPr>
              <a:spcBef>
                <a:spcPct val="0"/>
              </a:spcBef>
              <a:spcAft>
                <a:spcPts val="1200"/>
              </a:spcAft>
            </a:pPr>
            <a:r>
              <a:rPr lang="en-US" altLang="en-US" sz="2400" b="1" i="1" dirty="0">
                <a:latin typeface="+mj-lt"/>
                <a:cs typeface="Leelawadee" panose="020B0502040204020203" pitchFamily="34" charset="-34"/>
              </a:rPr>
              <a:t>Allowances to Utilize Venues</a:t>
            </a:r>
          </a:p>
          <a:p>
            <a:pPr eaLnBrk="1" hangingPunct="1">
              <a:spcBef>
                <a:spcPct val="0"/>
              </a:spcBef>
              <a:spcAft>
                <a:spcPts val="1200"/>
              </a:spcAft>
            </a:pPr>
            <a:r>
              <a:rPr lang="en-US" altLang="en-US" sz="2400" b="1" i="1" dirty="0">
                <a:latin typeface="+mj-lt"/>
                <a:cs typeface="Leelawadee" panose="020B0502040204020203" pitchFamily="34" charset="-34"/>
              </a:rPr>
              <a:t>Unique Partnerships</a:t>
            </a:r>
          </a:p>
          <a:p>
            <a:pPr eaLnBrk="1" hangingPunct="1">
              <a:spcBef>
                <a:spcPct val="0"/>
              </a:spcBef>
              <a:spcAft>
                <a:spcPts val="1200"/>
              </a:spcAft>
            </a:pPr>
            <a:r>
              <a:rPr lang="en-US" altLang="en-US" sz="2400" b="1" i="1" dirty="0">
                <a:latin typeface="+mj-lt"/>
                <a:cs typeface="Leelawadee" panose="020B0502040204020203" pitchFamily="34" charset="-34"/>
              </a:rPr>
              <a:t>Community Commitment to Outreach (monthly newsletters)</a:t>
            </a:r>
          </a:p>
          <a:p>
            <a:pPr eaLnBrk="1" hangingPunct="1">
              <a:spcBef>
                <a:spcPct val="0"/>
              </a:spcBef>
              <a:spcAft>
                <a:spcPts val="1200"/>
              </a:spcAft>
            </a:pPr>
            <a:r>
              <a:rPr lang="en-US" altLang="en-US" sz="2400" b="1" i="1" dirty="0">
                <a:latin typeface="+mj-lt"/>
                <a:cs typeface="Leelawadee" panose="020B0502040204020203" pitchFamily="34" charset="-34"/>
              </a:rPr>
              <a:t>Community Champions</a:t>
            </a:r>
          </a:p>
          <a:p>
            <a:pPr eaLnBrk="1" hangingPunct="1">
              <a:spcBef>
                <a:spcPct val="0"/>
              </a:spcBef>
            </a:pPr>
            <a:endParaRPr lang="en-US" altLang="en-US" sz="2400" i="1" dirty="0">
              <a:latin typeface="+mj-lt"/>
              <a:cs typeface="Leelawadee" panose="020B0502040204020203" pitchFamily="34" charset="-34"/>
            </a:endParaRPr>
          </a:p>
        </p:txBody>
      </p:sp>
      <p:sp>
        <p:nvSpPr>
          <p:cNvPr id="2" name="Rectangle 2">
            <a:extLst>
              <a:ext uri="{FF2B5EF4-FFF2-40B4-BE49-F238E27FC236}">
                <a16:creationId xmlns:a16="http://schemas.microsoft.com/office/drawing/2014/main" id="{1D8EDE03-FA59-131B-10FC-A3C62FB58EBE}"/>
              </a:ext>
            </a:extLst>
          </p:cNvPr>
          <p:cNvSpPr txBox="1">
            <a:spLocks noChangeArrowheads="1"/>
          </p:cNvSpPr>
          <p:nvPr/>
        </p:nvSpPr>
        <p:spPr>
          <a:xfrm>
            <a:off x="1316665" y="1181609"/>
            <a:ext cx="8763000" cy="1143000"/>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pPr>
            <a:r>
              <a:rPr lang="en-US" altLang="en-US" sz="2800" b="1" i="1" dirty="0">
                <a:latin typeface="+mj-lt"/>
              </a:rPr>
              <a:t>What We Heard – </a:t>
            </a:r>
          </a:p>
          <a:p>
            <a:pPr>
              <a:lnSpc>
                <a:spcPct val="150000"/>
              </a:lnSpc>
            </a:pPr>
            <a:r>
              <a:rPr lang="en-US" altLang="en-US" sz="2600" b="1" i="1" u="sng" dirty="0">
                <a:solidFill>
                  <a:schemeClr val="accent5">
                    <a:lumMod val="75000"/>
                  </a:schemeClr>
                </a:solidFill>
                <a:latin typeface="+mj-lt"/>
              </a:rPr>
              <a:t>What Works Well Recreation and Engagement</a:t>
            </a:r>
            <a:endParaRPr lang="en-US" altLang="en-US" sz="2200" b="1" i="1" u="sng" dirty="0">
              <a:solidFill>
                <a:schemeClr val="accent5">
                  <a:lumMod val="75000"/>
                </a:schemeClr>
              </a:solidFill>
              <a:latin typeface="+mj-lt"/>
            </a:endParaRPr>
          </a:p>
        </p:txBody>
      </p:sp>
      <p:sp>
        <p:nvSpPr>
          <p:cNvPr id="5" name="Rectangle 2">
            <a:extLst>
              <a:ext uri="{FF2B5EF4-FFF2-40B4-BE49-F238E27FC236}">
                <a16:creationId xmlns:a16="http://schemas.microsoft.com/office/drawing/2014/main" id="{35C03D1B-0309-E0BC-939F-0E816E7574CC}"/>
              </a:ext>
            </a:extLst>
          </p:cNvPr>
          <p:cNvSpPr txBox="1">
            <a:spLocks noChangeArrowheads="1"/>
          </p:cNvSpPr>
          <p:nvPr/>
        </p:nvSpPr>
        <p:spPr>
          <a:xfrm>
            <a:off x="0" y="303514"/>
            <a:ext cx="12192000" cy="719743"/>
          </a:xfrm>
          <a:prstGeom prst="rect">
            <a:avLst/>
          </a:prstGeom>
          <a:solidFill>
            <a:schemeClr val="accent5">
              <a:lumMod val="75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rPr>
              <a:t>Phase I Cont. - Community Conversations</a:t>
            </a:r>
            <a:endParaRPr lang="en-US" altLang="en-US" sz="3200" b="1" i="1" u="sng" dirty="0">
              <a:solidFill>
                <a:schemeClr val="bg1"/>
              </a:solidFill>
              <a:latin typeface="+mn-lt"/>
              <a:ea typeface="+mj-ea"/>
              <a:cs typeface="Leelawadee" panose="020B0502040204020203" pitchFamily="34" charset="-34"/>
              <a:sym typeface="Arial"/>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4"/>
          <p:cNvSpPr txBox="1">
            <a:spLocks noGrp="1"/>
          </p:cNvSpPr>
          <p:nvPr>
            <p:ph type="title"/>
          </p:nvPr>
        </p:nvSpPr>
        <p:spPr>
          <a:xfrm>
            <a:off x="0" y="399905"/>
            <a:ext cx="12192000" cy="743364"/>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p>
            <a:pPr algn="ctr">
              <a:spcBef>
                <a:spcPct val="0"/>
              </a:spcBef>
              <a:buSzPts val="4400"/>
            </a:pPr>
            <a:r>
              <a:rPr lang="en-US" b="1" i="1" u="sng" dirty="0">
                <a:solidFill>
                  <a:schemeClr val="bg1"/>
                </a:solidFill>
                <a:latin typeface="+mn-lt"/>
                <a:ea typeface="+mj-ea"/>
                <a:cs typeface="Leelawadee" panose="020B0502040204020203" pitchFamily="34" charset="-34"/>
                <a:sym typeface="Roboto"/>
              </a:rPr>
              <a:t>Why Age Friendly Communities</a:t>
            </a:r>
            <a:endParaRPr b="1" i="1" u="sng" dirty="0">
              <a:solidFill>
                <a:schemeClr val="bg1"/>
              </a:solidFill>
              <a:latin typeface="+mn-lt"/>
              <a:ea typeface="+mj-ea"/>
              <a:cs typeface="Leelawadee" panose="020B0502040204020203" pitchFamily="34" charset="-34"/>
              <a:sym typeface="Roboto"/>
            </a:endParaRPr>
          </a:p>
        </p:txBody>
      </p:sp>
      <p:sp>
        <p:nvSpPr>
          <p:cNvPr id="2" name="Rectangle 1">
            <a:extLst>
              <a:ext uri="{FF2B5EF4-FFF2-40B4-BE49-F238E27FC236}">
                <a16:creationId xmlns:a16="http://schemas.microsoft.com/office/drawing/2014/main" id="{C22078B5-CCA2-FDE5-3224-B9A1CAD18AD1}"/>
              </a:ext>
            </a:extLst>
          </p:cNvPr>
          <p:cNvSpPr>
            <a:spLocks noChangeArrowheads="1"/>
          </p:cNvSpPr>
          <p:nvPr/>
        </p:nvSpPr>
        <p:spPr bwMode="auto">
          <a:xfrm>
            <a:off x="6734461" y="1611086"/>
            <a:ext cx="5085006" cy="4616648"/>
          </a:xfrm>
          <a:prstGeom prst="rect">
            <a:avLst/>
          </a:prstGeom>
          <a:solidFill>
            <a:schemeClr val="bg1"/>
          </a:solidFill>
          <a:ln>
            <a:noFill/>
          </a:ln>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spcAft>
                <a:spcPts val="1200"/>
              </a:spcAft>
              <a:buNone/>
            </a:pPr>
            <a:r>
              <a:rPr lang="en-US" altLang="en-US" sz="2400" b="1" i="1" dirty="0">
                <a:latin typeface="+mj-lt"/>
                <a:cs typeface="Leelawadee" pitchFamily="34" charset="-34"/>
              </a:rPr>
              <a:t>WE ARE ALL AGING! </a:t>
            </a:r>
          </a:p>
          <a:p>
            <a:pPr eaLnBrk="1" hangingPunct="1">
              <a:spcBef>
                <a:spcPct val="0"/>
              </a:spcBef>
              <a:spcAft>
                <a:spcPts val="1200"/>
              </a:spcAft>
              <a:buNone/>
            </a:pPr>
            <a:r>
              <a:rPr lang="en-US" altLang="en-US" sz="2400" b="1" i="1" dirty="0">
                <a:latin typeface="+mj-lt"/>
                <a:cs typeface="Leelawadee" pitchFamily="34" charset="-34"/>
              </a:rPr>
              <a:t>We need to remind our communities about </a:t>
            </a:r>
            <a:r>
              <a:rPr lang="en-US" altLang="en-US" sz="2400" b="1" i="1" u="sng" dirty="0">
                <a:latin typeface="+mj-lt"/>
                <a:cs typeface="Leelawadee" pitchFamily="34" charset="-34"/>
              </a:rPr>
              <a:t>the changing needs </a:t>
            </a:r>
            <a:r>
              <a:rPr lang="en-US" altLang="en-US" sz="2400" b="1" i="1" dirty="0">
                <a:latin typeface="+mj-lt"/>
                <a:cs typeface="Leelawadee" pitchFamily="34" charset="-34"/>
              </a:rPr>
              <a:t>of its residents, </a:t>
            </a:r>
          </a:p>
          <a:p>
            <a:pPr eaLnBrk="1" hangingPunct="1">
              <a:spcBef>
                <a:spcPct val="0"/>
              </a:spcBef>
              <a:spcAft>
                <a:spcPts val="1200"/>
              </a:spcAft>
              <a:buNone/>
            </a:pPr>
            <a:r>
              <a:rPr lang="en-US" altLang="en-US" sz="2400" b="1" i="1" dirty="0">
                <a:latin typeface="+mj-lt"/>
                <a:cs typeface="Leelawadee" pitchFamily="34" charset="-34"/>
              </a:rPr>
              <a:t>To ensure </a:t>
            </a:r>
            <a:r>
              <a:rPr lang="en-US" altLang="en-US" sz="2400" b="1" i="1" u="sng" dirty="0">
                <a:latin typeface="+mj-lt"/>
                <a:cs typeface="Leelawadee" pitchFamily="34" charset="-34"/>
              </a:rPr>
              <a:t>people of all ages and all abilities</a:t>
            </a:r>
            <a:r>
              <a:rPr lang="en-US" altLang="en-US" sz="2400" b="1" i="1" dirty="0">
                <a:latin typeface="+mj-lt"/>
                <a:cs typeface="Leelawadee" pitchFamily="34" charset="-34"/>
              </a:rPr>
              <a:t> have access to their community’s amenities,</a:t>
            </a:r>
          </a:p>
          <a:p>
            <a:pPr eaLnBrk="1" hangingPunct="1">
              <a:spcBef>
                <a:spcPct val="0"/>
              </a:spcBef>
              <a:spcAft>
                <a:spcPts val="1200"/>
              </a:spcAft>
              <a:buNone/>
            </a:pPr>
            <a:r>
              <a:rPr lang="en-US" altLang="en-US" sz="2400" b="1" i="1" dirty="0">
                <a:latin typeface="+mj-lt"/>
                <a:cs typeface="Leelawadee" pitchFamily="34" charset="-34"/>
              </a:rPr>
              <a:t>And to plan and implement the necessary connections for people of all ages so </a:t>
            </a:r>
            <a:r>
              <a:rPr lang="en-US" altLang="en-US" sz="2400" b="1" i="1" u="sng" dirty="0">
                <a:latin typeface="+mj-lt"/>
                <a:cs typeface="Leelawadee" pitchFamily="34" charset="-34"/>
              </a:rPr>
              <a:t>they can live high quality lives</a:t>
            </a:r>
            <a:r>
              <a:rPr lang="en-US" altLang="en-US" sz="2400" b="1" i="1" dirty="0">
                <a:latin typeface="+mj-lt"/>
                <a:cs typeface="Leelawadee" pitchFamily="34" charset="-34"/>
              </a:rPr>
              <a:t>.</a:t>
            </a:r>
            <a:endParaRPr lang="en-US" altLang="en-US" sz="2000" b="1" i="1" dirty="0">
              <a:latin typeface="+mj-lt"/>
              <a:cs typeface="Leelawadee" pitchFamily="34" charset="-34"/>
            </a:endParaRPr>
          </a:p>
        </p:txBody>
      </p:sp>
      <p:pic>
        <p:nvPicPr>
          <p:cNvPr id="3" name="Picture 2">
            <a:extLst>
              <a:ext uri="{FF2B5EF4-FFF2-40B4-BE49-F238E27FC236}">
                <a16:creationId xmlns:a16="http://schemas.microsoft.com/office/drawing/2014/main" id="{A4CF0659-F68B-0803-8740-2605243162C1}"/>
              </a:ext>
            </a:extLst>
          </p:cNvPr>
          <p:cNvPicPr>
            <a:picLocks noChangeAspect="1"/>
          </p:cNvPicPr>
          <p:nvPr/>
        </p:nvPicPr>
        <p:blipFill>
          <a:blip r:embed="rId3"/>
          <a:stretch>
            <a:fillRect/>
          </a:stretch>
        </p:blipFill>
        <p:spPr>
          <a:xfrm>
            <a:off x="215956" y="1724023"/>
            <a:ext cx="6518505" cy="3898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A55D73EE-F3A7-A58A-FD47-83505D2C7A24}"/>
              </a:ext>
            </a:extLst>
          </p:cNvPr>
          <p:cNvSpPr txBox="1">
            <a:spLocks noChangeArrowheads="1"/>
          </p:cNvSpPr>
          <p:nvPr/>
        </p:nvSpPr>
        <p:spPr bwMode="auto">
          <a:xfrm>
            <a:off x="525517" y="2597573"/>
            <a:ext cx="6447938" cy="3508653"/>
          </a:xfrm>
          <a:prstGeom prst="rect">
            <a:avLst/>
          </a:prstGeom>
          <a:noFill/>
          <a:ln>
            <a:noFill/>
          </a:ln>
        </p:spPr>
        <p:txBody>
          <a:bodyPr wrap="square">
            <a:spAutoFit/>
          </a:bodyPr>
          <a:lstStyle>
            <a:lvl1pPr marL="285750" indent="-28575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spcAft>
                <a:spcPts val="1200"/>
              </a:spcAft>
              <a:defRPr/>
            </a:pPr>
            <a:r>
              <a:rPr lang="en-US" altLang="en-US" sz="2400" b="1" i="1" dirty="0">
                <a:latin typeface="+mn-lt"/>
                <a:cs typeface="Leelawadee" pitchFamily="34" charset="-34"/>
              </a:rPr>
              <a:t>Community lacks connections, one place to find out what is happening in town</a:t>
            </a:r>
          </a:p>
          <a:p>
            <a:pPr eaLnBrk="1" hangingPunct="1">
              <a:spcBef>
                <a:spcPct val="0"/>
              </a:spcBef>
              <a:spcAft>
                <a:spcPts val="1200"/>
              </a:spcAft>
              <a:defRPr/>
            </a:pPr>
            <a:r>
              <a:rPr lang="en-US" altLang="en-US" sz="2400" b="1" i="1" dirty="0">
                <a:latin typeface="+mn-lt"/>
                <a:cs typeface="Leelawadee" pitchFamily="34" charset="-34"/>
              </a:rPr>
              <a:t>No senior center and limited support for community programs</a:t>
            </a:r>
          </a:p>
          <a:p>
            <a:pPr eaLnBrk="1" hangingPunct="1">
              <a:spcBef>
                <a:spcPct val="0"/>
              </a:spcBef>
              <a:spcAft>
                <a:spcPts val="1200"/>
              </a:spcAft>
              <a:defRPr/>
            </a:pPr>
            <a:r>
              <a:rPr lang="en-US" altLang="en-US" sz="2400" b="1" i="1" dirty="0">
                <a:latin typeface="+mn-lt"/>
                <a:cs typeface="Leelawadee" pitchFamily="34" charset="-34"/>
              </a:rPr>
              <a:t>Not enough meeting space, no shops or places to meet with friends</a:t>
            </a:r>
          </a:p>
          <a:p>
            <a:pPr eaLnBrk="1" hangingPunct="1">
              <a:spcBef>
                <a:spcPct val="0"/>
              </a:spcBef>
              <a:spcAft>
                <a:spcPts val="1200"/>
              </a:spcAft>
              <a:defRPr/>
            </a:pPr>
            <a:r>
              <a:rPr lang="en-US" altLang="en-US" sz="2400" b="1" i="1" dirty="0">
                <a:latin typeface="+mn-lt"/>
                <a:cs typeface="Leelawadee" pitchFamily="34" charset="-34"/>
              </a:rPr>
              <a:t>We cannot expand to growing needs (library, school, recreation, parking…)</a:t>
            </a:r>
          </a:p>
        </p:txBody>
      </p:sp>
      <p:sp>
        <p:nvSpPr>
          <p:cNvPr id="2" name="Rectangle 2">
            <a:extLst>
              <a:ext uri="{FF2B5EF4-FFF2-40B4-BE49-F238E27FC236}">
                <a16:creationId xmlns:a16="http://schemas.microsoft.com/office/drawing/2014/main" id="{B4E386DC-13E4-13B8-F5A2-F9CB26C3B632}"/>
              </a:ext>
            </a:extLst>
          </p:cNvPr>
          <p:cNvSpPr txBox="1">
            <a:spLocks noChangeArrowheads="1"/>
          </p:cNvSpPr>
          <p:nvPr/>
        </p:nvSpPr>
        <p:spPr>
          <a:xfrm>
            <a:off x="888568" y="1387180"/>
            <a:ext cx="8125048" cy="1143000"/>
          </a:xfrm>
          <a:prstGeom prst="rect">
            <a:avLst/>
          </a:prstGeom>
          <a:no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50000"/>
              </a:lnSpc>
            </a:pPr>
            <a:r>
              <a:rPr lang="en-US" altLang="en-US" sz="2800" b="1" i="1" dirty="0">
                <a:latin typeface="+mj-lt"/>
              </a:rPr>
              <a:t>What We Heard:</a:t>
            </a:r>
          </a:p>
          <a:p>
            <a:pPr>
              <a:lnSpc>
                <a:spcPct val="150000"/>
              </a:lnSpc>
            </a:pPr>
            <a:r>
              <a:rPr lang="en-US" altLang="en-US" sz="2600" b="1" i="1" u="sng" dirty="0">
                <a:solidFill>
                  <a:schemeClr val="accent5">
                    <a:lumMod val="75000"/>
                  </a:schemeClr>
                </a:solidFill>
                <a:latin typeface="+mj-lt"/>
              </a:rPr>
              <a:t>Roadblocks for Recreation and Engagement</a:t>
            </a:r>
          </a:p>
        </p:txBody>
      </p:sp>
      <p:pic>
        <p:nvPicPr>
          <p:cNvPr id="5" name="Picture 4">
            <a:extLst>
              <a:ext uri="{FF2B5EF4-FFF2-40B4-BE49-F238E27FC236}">
                <a16:creationId xmlns:a16="http://schemas.microsoft.com/office/drawing/2014/main" id="{BB23DF51-5EDE-B17D-59D6-FEBB63217EBD}"/>
              </a:ext>
            </a:extLst>
          </p:cNvPr>
          <p:cNvPicPr>
            <a:picLocks noChangeAspect="1"/>
          </p:cNvPicPr>
          <p:nvPr/>
        </p:nvPicPr>
        <p:blipFill>
          <a:blip r:embed="rId4"/>
          <a:stretch>
            <a:fillRect/>
          </a:stretch>
        </p:blipFill>
        <p:spPr>
          <a:xfrm>
            <a:off x="7415225" y="2597573"/>
            <a:ext cx="3987236" cy="2990427"/>
          </a:xfrm>
          <a:prstGeom prst="rect">
            <a:avLst/>
          </a:prstGeom>
        </p:spPr>
      </p:pic>
      <p:sp>
        <p:nvSpPr>
          <p:cNvPr id="9" name="Rectangle 2">
            <a:extLst>
              <a:ext uri="{FF2B5EF4-FFF2-40B4-BE49-F238E27FC236}">
                <a16:creationId xmlns:a16="http://schemas.microsoft.com/office/drawing/2014/main" id="{33DEC3BF-F9B8-2BE8-0F2E-EB982DD135A8}"/>
              </a:ext>
            </a:extLst>
          </p:cNvPr>
          <p:cNvSpPr txBox="1">
            <a:spLocks noChangeArrowheads="1"/>
          </p:cNvSpPr>
          <p:nvPr/>
        </p:nvSpPr>
        <p:spPr>
          <a:xfrm>
            <a:off x="0" y="303514"/>
            <a:ext cx="12192000" cy="719743"/>
          </a:xfrm>
          <a:prstGeom prst="rect">
            <a:avLst/>
          </a:prstGeom>
          <a:solidFill>
            <a:schemeClr val="accent5">
              <a:lumMod val="75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rPr>
              <a:t>Phase I Cont. - Community Conversations</a:t>
            </a:r>
            <a:endParaRPr lang="en-US" altLang="en-US" sz="3200" b="1" i="1" u="sng" dirty="0">
              <a:solidFill>
                <a:schemeClr val="bg1"/>
              </a:solidFill>
              <a:latin typeface="+mn-lt"/>
              <a:ea typeface="+mj-ea"/>
              <a:cs typeface="Leelawadee" panose="020B0502040204020203" pitchFamily="34" charset="-34"/>
              <a:sym typeface="Arial"/>
            </a:endParaRPr>
          </a:p>
        </p:txBody>
      </p:sp>
      <p:sp>
        <p:nvSpPr>
          <p:cNvPr id="3" name="Rectangle 2">
            <a:extLst>
              <a:ext uri="{FF2B5EF4-FFF2-40B4-BE49-F238E27FC236}">
                <a16:creationId xmlns:a16="http://schemas.microsoft.com/office/drawing/2014/main" id="{084777E6-1BCA-064A-3B14-A116244A04B6}"/>
              </a:ext>
            </a:extLst>
          </p:cNvPr>
          <p:cNvSpPr txBox="1">
            <a:spLocks noChangeArrowheads="1"/>
          </p:cNvSpPr>
          <p:nvPr/>
        </p:nvSpPr>
        <p:spPr bwMode="auto">
          <a:xfrm>
            <a:off x="7415518" y="5716286"/>
            <a:ext cx="3986943" cy="838200"/>
          </a:xfrm>
          <a:prstGeom prst="rect">
            <a:avLst/>
          </a:prstGeom>
          <a:solidFill>
            <a:schemeClr val="tx2">
              <a:lumMod val="90000"/>
            </a:schemeClr>
          </a:solidFill>
          <a:ln>
            <a:noFill/>
          </a:ln>
          <a:effectLst>
            <a:softEdge rad="114300"/>
          </a:effectLst>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0" indent="0" algn="ctr">
              <a:lnSpc>
                <a:spcPct val="90000"/>
              </a:lnSpc>
              <a:spcBef>
                <a:spcPct val="0"/>
              </a:spcBef>
              <a:buClr>
                <a:schemeClr val="dk1"/>
              </a:buClr>
              <a:buSzPts val="4400"/>
              <a:buFont typeface="Play"/>
              <a:buNone/>
              <a:defRPr sz="3200" b="1" i="1" u="sng" kern="1200">
                <a:solidFill>
                  <a:schemeClr val="bg1"/>
                </a:solidFill>
                <a:latin typeface="+mj-lt"/>
                <a:ea typeface="+mj-ea"/>
                <a:cs typeface="+mj-cs"/>
                <a:sym typeface="Play"/>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sz="2400" u="none" dirty="0">
                <a:solidFill>
                  <a:schemeClr val="tx2">
                    <a:lumMod val="50000"/>
                  </a:schemeClr>
                </a:solidFill>
              </a:rPr>
              <a:t>Isolation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
          <p:cNvSpPr txBox="1">
            <a:spLocks noChangeArrowheads="1"/>
          </p:cNvSpPr>
          <p:nvPr/>
        </p:nvSpPr>
        <p:spPr bwMode="auto">
          <a:xfrm>
            <a:off x="1616765" y="1335061"/>
            <a:ext cx="8958469"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fontAlgn="base" hangingPunct="1">
              <a:spcBef>
                <a:spcPct val="0"/>
              </a:spcBef>
              <a:spcAft>
                <a:spcPts val="600"/>
              </a:spcAft>
              <a:buNone/>
            </a:pPr>
            <a:r>
              <a:rPr lang="en-US" altLang="en-US" sz="2400" b="1" u="sng" dirty="0">
                <a:solidFill>
                  <a:srgbClr val="92D050"/>
                </a:solidFill>
                <a:latin typeface="+mj-lt"/>
                <a:cs typeface="Leelawadee" panose="020B0502040204020203" pitchFamily="34" charset="-34"/>
              </a:rPr>
              <a:t>Phase I: Community Assessments (July’16-June’17)</a:t>
            </a:r>
          </a:p>
          <a:p>
            <a:pPr marL="0" indent="0" algn="ctr" eaLnBrk="1" fontAlgn="base" hangingPunct="1">
              <a:spcBef>
                <a:spcPct val="0"/>
              </a:spcBef>
              <a:spcAft>
                <a:spcPts val="600"/>
              </a:spcAft>
              <a:buNone/>
            </a:pPr>
            <a:r>
              <a:rPr lang="en-US" altLang="en-US" sz="2400" b="1" u="sng" dirty="0">
                <a:solidFill>
                  <a:srgbClr val="008000"/>
                </a:solidFill>
                <a:latin typeface="+mj-lt"/>
                <a:cs typeface="Leelawadee" panose="020B0502040204020203" pitchFamily="34" charset="-34"/>
              </a:rPr>
              <a:t>Phase II: Pilot Programs  (July ‘17- June ‘18)  </a:t>
            </a:r>
          </a:p>
          <a:p>
            <a:pPr marL="0" indent="0" algn="ctr" eaLnBrk="1" fontAlgn="base" hangingPunct="1">
              <a:spcBef>
                <a:spcPct val="0"/>
              </a:spcBef>
              <a:spcAft>
                <a:spcPts val="600"/>
              </a:spcAft>
              <a:buNone/>
            </a:pPr>
            <a:r>
              <a:rPr lang="en-US" altLang="en-US" sz="2400" b="1" dirty="0">
                <a:solidFill>
                  <a:srgbClr val="000000"/>
                </a:solidFill>
                <a:latin typeface="+mj-lt"/>
                <a:cs typeface="Leelawadee" panose="020B0502040204020203" pitchFamily="34" charset="-34"/>
              </a:rPr>
              <a:t>Utilizing findings from community assessments, SNHPC invited communities in the region planning assistance to advance the concept of Age-Friendly Communities</a:t>
            </a:r>
          </a:p>
          <a:p>
            <a:pPr marL="0" indent="0" eaLnBrk="1" fontAlgn="base" hangingPunct="1">
              <a:spcBef>
                <a:spcPct val="0"/>
              </a:spcBef>
              <a:spcAft>
                <a:spcPts val="600"/>
              </a:spcAft>
              <a:buNone/>
            </a:pPr>
            <a:endParaRPr lang="en-US" altLang="en-US" sz="1000" dirty="0">
              <a:solidFill>
                <a:srgbClr val="000000"/>
              </a:solidFill>
              <a:latin typeface="Leelawadee" panose="020B0502040204020203" pitchFamily="34" charset="-34"/>
              <a:cs typeface="Leelawadee" panose="020B0502040204020203" pitchFamily="34" charset="-34"/>
            </a:endParaRPr>
          </a:p>
        </p:txBody>
      </p:sp>
      <p:sp>
        <p:nvSpPr>
          <p:cNvPr id="12" name="Rectangle 2"/>
          <p:cNvSpPr txBox="1">
            <a:spLocks noChangeArrowheads="1"/>
          </p:cNvSpPr>
          <p:nvPr/>
        </p:nvSpPr>
        <p:spPr bwMode="auto">
          <a:xfrm>
            <a:off x="0" y="223881"/>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SNHPC’s Age-Friendly Program: Phase II</a:t>
            </a:r>
          </a:p>
        </p:txBody>
      </p:sp>
      <p:pic>
        <p:nvPicPr>
          <p:cNvPr id="5" name="Picture 4" descr="A group of people sitting around a table&#10;&#10;Description automatically generated">
            <a:extLst>
              <a:ext uri="{FF2B5EF4-FFF2-40B4-BE49-F238E27FC236}">
                <a16:creationId xmlns:a16="http://schemas.microsoft.com/office/drawing/2014/main" id="{E4CDD845-428A-CDD8-78E8-2FDD6FC8EC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066" y="3497962"/>
            <a:ext cx="6769865" cy="3136157"/>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622522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085"/>
            <a:ext cx="12191999" cy="763600"/>
          </a:xfr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normAutofit fontScale="90000"/>
          </a:bodyPr>
          <a:lstStyle/>
          <a:p>
            <a:pPr algn="ctr" fontAlgn="base">
              <a:lnSpc>
                <a:spcPct val="100000"/>
              </a:lnSpc>
              <a:spcBef>
                <a:spcPts val="1200"/>
              </a:spcBef>
              <a:spcAft>
                <a:spcPts val="1200"/>
              </a:spcAft>
              <a:buClr>
                <a:srgbClr val="000000"/>
              </a:buClr>
              <a:buFont typeface="Arial"/>
            </a:pPr>
            <a:r>
              <a:rPr lang="en-US" altLang="en-US" sz="3200" b="1" i="1" u="sng" dirty="0">
                <a:solidFill>
                  <a:schemeClr val="bg1"/>
                </a:solidFill>
                <a:latin typeface="+mn-lt"/>
                <a:ea typeface="+mj-ea"/>
                <a:cs typeface="Leelawadee" panose="020B0502040204020203" pitchFamily="34" charset="-34"/>
                <a:sym typeface="Arial"/>
              </a:rPr>
              <a:t>Phase II: Community Pilot Projects Possibilities </a:t>
            </a:r>
            <a:endParaRPr lang="en-US" sz="3200" b="1" i="1" u="sng" dirty="0">
              <a:solidFill>
                <a:schemeClr val="bg1"/>
              </a:solidFill>
              <a:latin typeface="+mn-lt"/>
              <a:ea typeface="+mj-ea"/>
              <a:cs typeface="Leelawadee" panose="020B0502040204020203" pitchFamily="34" charset="-34"/>
              <a:sym typeface="Arial"/>
            </a:endParaRPr>
          </a:p>
        </p:txBody>
      </p:sp>
      <p:sp>
        <p:nvSpPr>
          <p:cNvPr id="4" name="TextBox 3"/>
          <p:cNvSpPr txBox="1"/>
          <p:nvPr/>
        </p:nvSpPr>
        <p:spPr>
          <a:xfrm>
            <a:off x="616608" y="1440355"/>
            <a:ext cx="5842250" cy="2131353"/>
          </a:xfrm>
          <a:prstGeom prst="rect">
            <a:avLst/>
          </a:prstGeom>
          <a:noFill/>
        </p:spPr>
        <p:txBody>
          <a:bodyPr wrap="square" rtlCol="0">
            <a:spAutoFit/>
          </a:bodyPr>
          <a:lstStyle/>
          <a:p>
            <a:pPr>
              <a:spcAft>
                <a:spcPts val="300"/>
              </a:spcAft>
              <a:buSzPct val="80000"/>
            </a:pPr>
            <a:r>
              <a:rPr lang="en-US" sz="2400" b="1" u="sng" dirty="0">
                <a:latin typeface="+mj-lt"/>
              </a:rPr>
              <a:t>Potential Projects</a:t>
            </a:r>
          </a:p>
          <a:p>
            <a:pPr marL="285750" indent="-285750">
              <a:spcBef>
                <a:spcPct val="0"/>
              </a:spcBef>
              <a:spcAft>
                <a:spcPts val="1200"/>
              </a:spcAft>
              <a:buSzPct val="80000"/>
              <a:buFont typeface="Arial"/>
              <a:buChar char="•"/>
            </a:pPr>
            <a:r>
              <a:rPr lang="en-US" sz="2400" b="1" i="1" dirty="0">
                <a:solidFill>
                  <a:schemeClr val="tx1"/>
                </a:solidFill>
                <a:latin typeface="+mj-lt"/>
                <a:cs typeface="Leelawadee" panose="020B0502040204020203" pitchFamily="34" charset="-34"/>
              </a:rPr>
              <a:t>Adding AF components to a Community Master Plan</a:t>
            </a:r>
          </a:p>
          <a:p>
            <a:pPr marL="285750" indent="-285750">
              <a:spcBef>
                <a:spcPct val="0"/>
              </a:spcBef>
              <a:spcAft>
                <a:spcPts val="1200"/>
              </a:spcAft>
              <a:buSzPct val="80000"/>
              <a:buFont typeface="Arial"/>
              <a:buChar char="•"/>
            </a:pPr>
            <a:r>
              <a:rPr lang="en-US" sz="2400" b="1" i="1" dirty="0">
                <a:solidFill>
                  <a:schemeClr val="tx1"/>
                </a:solidFill>
                <a:latin typeface="+mj-lt"/>
                <a:cs typeface="Leelawadee" panose="020B0502040204020203" pitchFamily="34" charset="-34"/>
              </a:rPr>
              <a:t>Developing AF outreach materials, providing information to older adults </a:t>
            </a:r>
          </a:p>
        </p:txBody>
      </p:sp>
      <p:pic>
        <p:nvPicPr>
          <p:cNvPr id="1026" name="Picture 2" descr="https://www.connectingcommuters.org/wp-content/uploads/2015/04/Volunteer-Driver-Heade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589" y="1440355"/>
            <a:ext cx="4326158" cy="237004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5009" y="3864095"/>
            <a:ext cx="10179495" cy="1877437"/>
          </a:xfrm>
          <a:prstGeom prst="rect">
            <a:avLst/>
          </a:prstGeom>
          <a:noFill/>
        </p:spPr>
        <p:txBody>
          <a:bodyPr wrap="square" rtlCol="0">
            <a:spAutoFit/>
          </a:bodyPr>
          <a:lstStyle/>
          <a:p>
            <a:pPr marL="285750" indent="-285750">
              <a:spcBef>
                <a:spcPct val="0"/>
              </a:spcBef>
              <a:spcAft>
                <a:spcPts val="1200"/>
              </a:spcAft>
              <a:buSzPct val="80000"/>
              <a:buFont typeface="Arial"/>
              <a:buChar char="•"/>
            </a:pPr>
            <a:r>
              <a:rPr lang="en-US" sz="2400" b="1" i="1" dirty="0">
                <a:solidFill>
                  <a:schemeClr val="tx1"/>
                </a:solidFill>
                <a:latin typeface="+mj-lt"/>
                <a:cs typeface="Leelawadee" panose="020B0502040204020203" pitchFamily="34" charset="-34"/>
              </a:rPr>
              <a:t>Facilitating Multi-Agency Transit Service Outreach</a:t>
            </a:r>
          </a:p>
          <a:p>
            <a:pPr marL="285750" indent="-285750">
              <a:spcBef>
                <a:spcPct val="0"/>
              </a:spcBef>
              <a:spcAft>
                <a:spcPts val="1200"/>
              </a:spcAft>
              <a:buSzPct val="80000"/>
              <a:buFont typeface="Arial"/>
              <a:buChar char="•"/>
            </a:pPr>
            <a:r>
              <a:rPr lang="en-US" sz="2400" b="1" i="1" dirty="0">
                <a:solidFill>
                  <a:schemeClr val="tx1"/>
                </a:solidFill>
                <a:latin typeface="+mj-lt"/>
                <a:cs typeface="Leelawadee" panose="020B0502040204020203" pitchFamily="34" charset="-34"/>
              </a:rPr>
              <a:t>Identifying Innovative Zoning Opportunities, i.e. creating AF Neighborhood Zoning Allowances</a:t>
            </a:r>
          </a:p>
          <a:p>
            <a:pPr marL="285750" indent="-285750">
              <a:spcBef>
                <a:spcPct val="0"/>
              </a:spcBef>
              <a:spcAft>
                <a:spcPts val="1200"/>
              </a:spcAft>
              <a:buSzPct val="80000"/>
              <a:buFont typeface="Arial"/>
              <a:buChar char="•"/>
            </a:pPr>
            <a:r>
              <a:rPr lang="en-US" sz="2400" b="1" i="1" dirty="0">
                <a:solidFill>
                  <a:schemeClr val="tx1"/>
                </a:solidFill>
                <a:latin typeface="+mj-lt"/>
                <a:cs typeface="Leelawadee" panose="020B0502040204020203" pitchFamily="34" charset="-34"/>
              </a:rPr>
              <a:t>Recruiting volunteer drivers for local Volunteer Driver Programs</a:t>
            </a:r>
          </a:p>
        </p:txBody>
      </p:sp>
    </p:spTree>
    <p:extLst>
      <p:ext uri="{BB962C8B-B14F-4D97-AF65-F5344CB8AC3E}">
        <p14:creationId xmlns:p14="http://schemas.microsoft.com/office/powerpoint/2010/main" val="2173194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1835700" y="1315410"/>
            <a:ext cx="8520600" cy="763600"/>
          </a:xfrm>
          <a:prstGeom prst="rect">
            <a:avLst/>
          </a:prstGeom>
        </p:spPr>
        <p:txBody>
          <a:bodyPr spcFirstLastPara="1" wrap="square" lIns="91425" tIns="91425" rIns="91425" bIns="91425" anchor="t" anchorCtr="0">
            <a:noAutofit/>
          </a:bodyPr>
          <a:lstStyle/>
          <a:p>
            <a:r>
              <a:rPr lang="en" sz="3600" b="1" spc="-100" dirty="0">
                <a:solidFill>
                  <a:schemeClr val="accent5">
                    <a:lumMod val="75000"/>
                  </a:schemeClr>
                </a:solidFill>
              </a:rPr>
              <a:t>Community Selection Process</a:t>
            </a:r>
            <a:endParaRPr sz="3600" b="1" spc="-100" dirty="0">
              <a:solidFill>
                <a:schemeClr val="accent5">
                  <a:lumMod val="75000"/>
                </a:schemeClr>
              </a:solidFill>
            </a:endParaRPr>
          </a:p>
        </p:txBody>
      </p:sp>
      <p:sp>
        <p:nvSpPr>
          <p:cNvPr id="104" name="Shape 104"/>
          <p:cNvSpPr txBox="1">
            <a:spLocks noGrp="1"/>
          </p:cNvSpPr>
          <p:nvPr>
            <p:ph type="body" idx="1"/>
          </p:nvPr>
        </p:nvSpPr>
        <p:spPr>
          <a:xfrm>
            <a:off x="1017638" y="2079010"/>
            <a:ext cx="10156723" cy="4266372"/>
          </a:xfrm>
          <a:prstGeom prst="rect">
            <a:avLst/>
          </a:prstGeom>
        </p:spPr>
        <p:txBody>
          <a:bodyPr spcFirstLastPara="1" wrap="square" lIns="91425" tIns="91425" rIns="91425" bIns="91425" anchor="t" anchorCtr="0">
            <a:noAutofit/>
          </a:bodyPr>
          <a:lstStyle/>
          <a:p>
            <a:pPr marL="0" indent="0">
              <a:buNone/>
            </a:pPr>
            <a:r>
              <a:rPr lang="en" sz="2400" b="1" u="sng" dirty="0">
                <a:solidFill>
                  <a:srgbClr val="008000"/>
                </a:solidFill>
              </a:rPr>
              <a:t>Pilot Program Application Questions:</a:t>
            </a:r>
            <a:endParaRPr sz="2400" b="1" u="sng" dirty="0">
              <a:solidFill>
                <a:srgbClr val="008000"/>
              </a:solidFill>
            </a:endParaRPr>
          </a:p>
          <a:p>
            <a:pPr marL="285750" indent="-285750">
              <a:lnSpc>
                <a:spcPct val="100000"/>
              </a:lnSpc>
              <a:spcBef>
                <a:spcPct val="0"/>
              </a:spcBef>
              <a:spcAft>
                <a:spcPts val="1200"/>
              </a:spcAft>
              <a:buClr>
                <a:srgbClr val="000000"/>
              </a:buClr>
              <a:buSzPct val="80000"/>
              <a:buFont typeface="Arial"/>
              <a:buChar char="•"/>
            </a:pPr>
            <a:r>
              <a:rPr lang="en" sz="2400" b="1" i="1" dirty="0">
                <a:solidFill>
                  <a:schemeClr val="tx1"/>
                </a:solidFill>
                <a:latin typeface="+mj-lt"/>
                <a:cs typeface="Leelawadee" panose="020B0502040204020203" pitchFamily="34" charset="-34"/>
              </a:rPr>
              <a:t>Has the community appointed a project leader for the Pilot Program?</a:t>
            </a:r>
            <a:endParaRPr sz="2400" b="1" i="1" dirty="0">
              <a:solidFill>
                <a:schemeClr val="tx1"/>
              </a:solidFill>
              <a:latin typeface="+mj-lt"/>
              <a:cs typeface="Leelawadee" panose="020B0502040204020203" pitchFamily="34" charset="-34"/>
            </a:endParaRPr>
          </a:p>
          <a:p>
            <a:pPr marL="285750" indent="-285750">
              <a:lnSpc>
                <a:spcPct val="100000"/>
              </a:lnSpc>
              <a:spcBef>
                <a:spcPct val="0"/>
              </a:spcBef>
              <a:spcAft>
                <a:spcPts val="1200"/>
              </a:spcAft>
              <a:buClr>
                <a:srgbClr val="000000"/>
              </a:buClr>
              <a:buSzPct val="80000"/>
              <a:buFont typeface="Arial"/>
              <a:buChar char="•"/>
            </a:pPr>
            <a:r>
              <a:rPr lang="en" sz="2400" b="1" i="1" dirty="0">
                <a:solidFill>
                  <a:schemeClr val="tx1"/>
                </a:solidFill>
                <a:latin typeface="+mj-lt"/>
                <a:cs typeface="Leelawadee" panose="020B0502040204020203" pitchFamily="34" charset="-34"/>
              </a:rPr>
              <a:t>What elements of the community assessment will the community focus on?</a:t>
            </a:r>
            <a:endParaRPr sz="2400" b="1" i="1" dirty="0">
              <a:solidFill>
                <a:schemeClr val="tx1"/>
              </a:solidFill>
              <a:latin typeface="+mj-lt"/>
              <a:cs typeface="Leelawadee" panose="020B0502040204020203" pitchFamily="34" charset="-34"/>
            </a:endParaRPr>
          </a:p>
          <a:p>
            <a:pPr marL="285750" indent="-285750">
              <a:lnSpc>
                <a:spcPct val="100000"/>
              </a:lnSpc>
              <a:spcBef>
                <a:spcPct val="0"/>
              </a:spcBef>
              <a:spcAft>
                <a:spcPts val="1200"/>
              </a:spcAft>
              <a:buClr>
                <a:srgbClr val="000000"/>
              </a:buClr>
              <a:buSzPct val="80000"/>
              <a:buFont typeface="Arial"/>
              <a:buChar char="•"/>
            </a:pPr>
            <a:r>
              <a:rPr lang="en" sz="2400" b="1" i="1" dirty="0">
                <a:solidFill>
                  <a:schemeClr val="tx1"/>
                </a:solidFill>
                <a:latin typeface="+mj-lt"/>
                <a:cs typeface="Leelawadee" panose="020B0502040204020203" pitchFamily="34" charset="-34"/>
              </a:rPr>
              <a:t>How will the community utilize the program for future planning efforts?</a:t>
            </a:r>
            <a:endParaRPr sz="2400" b="1" i="1" dirty="0">
              <a:solidFill>
                <a:schemeClr val="tx1"/>
              </a:solidFill>
              <a:latin typeface="+mj-lt"/>
              <a:cs typeface="Leelawadee" panose="020B0502040204020203" pitchFamily="34" charset="-34"/>
            </a:endParaRPr>
          </a:p>
          <a:p>
            <a:pPr marL="285750" indent="-285750">
              <a:lnSpc>
                <a:spcPct val="100000"/>
              </a:lnSpc>
              <a:spcBef>
                <a:spcPct val="0"/>
              </a:spcBef>
              <a:spcAft>
                <a:spcPts val="1200"/>
              </a:spcAft>
              <a:buClr>
                <a:srgbClr val="000000"/>
              </a:buClr>
              <a:buSzPct val="80000"/>
              <a:buFont typeface="Arial"/>
              <a:buChar char="•"/>
            </a:pPr>
            <a:r>
              <a:rPr lang="en" sz="2400" b="1" i="1" dirty="0">
                <a:solidFill>
                  <a:schemeClr val="tx1"/>
                </a:solidFill>
                <a:latin typeface="+mj-lt"/>
                <a:cs typeface="Leelawadee" panose="020B0502040204020203" pitchFamily="34" charset="-34"/>
              </a:rPr>
              <a:t>Is the community interested in AARP Age-Friendly Network?</a:t>
            </a:r>
            <a:endParaRPr sz="2400" b="1" i="1" dirty="0">
              <a:solidFill>
                <a:schemeClr val="tx1"/>
              </a:solidFill>
              <a:latin typeface="+mj-lt"/>
              <a:cs typeface="Leelawadee" panose="020B0502040204020203" pitchFamily="34" charset="-34"/>
            </a:endParaRPr>
          </a:p>
          <a:p>
            <a:pPr marL="285750" indent="-285750">
              <a:lnSpc>
                <a:spcPct val="100000"/>
              </a:lnSpc>
              <a:spcBef>
                <a:spcPct val="0"/>
              </a:spcBef>
              <a:spcAft>
                <a:spcPts val="1200"/>
              </a:spcAft>
              <a:buClr>
                <a:srgbClr val="000000"/>
              </a:buClr>
              <a:buSzPct val="80000"/>
              <a:buFont typeface="Arial"/>
              <a:buChar char="•"/>
            </a:pPr>
            <a:r>
              <a:rPr lang="en" sz="2400" b="1" i="1" dirty="0">
                <a:solidFill>
                  <a:schemeClr val="tx1"/>
                </a:solidFill>
                <a:latin typeface="+mj-lt"/>
                <a:cs typeface="Leelawadee" panose="020B0502040204020203" pitchFamily="34" charset="-34"/>
              </a:rPr>
              <a:t>Which population will the community focus on? (millennials, seniors, or both)</a:t>
            </a:r>
            <a:endParaRPr sz="2400" b="1" i="1" dirty="0">
              <a:solidFill>
                <a:schemeClr val="tx1"/>
              </a:solidFill>
              <a:latin typeface="+mj-lt"/>
              <a:cs typeface="Leelawadee" panose="020B0502040204020203" pitchFamily="34" charset="-34"/>
            </a:endParaRPr>
          </a:p>
        </p:txBody>
      </p:sp>
      <p:sp>
        <p:nvSpPr>
          <p:cNvPr id="2" name="Rectangle 2">
            <a:extLst>
              <a:ext uri="{FF2B5EF4-FFF2-40B4-BE49-F238E27FC236}">
                <a16:creationId xmlns:a16="http://schemas.microsoft.com/office/drawing/2014/main" id="{65D1F1B9-C6D9-B0F5-90F7-FBD21639C3A5}"/>
              </a:ext>
            </a:extLst>
          </p:cNvPr>
          <p:cNvSpPr txBox="1">
            <a:spLocks noChangeArrowheads="1"/>
          </p:cNvSpPr>
          <p:nvPr/>
        </p:nvSpPr>
        <p:spPr bwMode="auto">
          <a:xfrm>
            <a:off x="0" y="223881"/>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SNHPC’s Age-Friendly Program: Phase II Process</a:t>
            </a:r>
          </a:p>
        </p:txBody>
      </p:sp>
    </p:spTree>
    <p:extLst>
      <p:ext uri="{BB962C8B-B14F-4D97-AF65-F5344CB8AC3E}">
        <p14:creationId xmlns:p14="http://schemas.microsoft.com/office/powerpoint/2010/main" val="122361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Shape 155"/>
          <p:cNvSpPr txBox="1">
            <a:spLocks noGrp="1"/>
          </p:cNvSpPr>
          <p:nvPr>
            <p:ph type="body" idx="1"/>
          </p:nvPr>
        </p:nvSpPr>
        <p:spPr>
          <a:xfrm>
            <a:off x="215319" y="1499844"/>
            <a:ext cx="7276861" cy="3352800"/>
          </a:xfrm>
          <a:prstGeom prst="rect">
            <a:avLst/>
          </a:prstGeom>
        </p:spPr>
        <p:txBody>
          <a:bodyPr spcFirstLastPara="1" wrap="square" lIns="91425" tIns="91425" rIns="91425" bIns="91425" anchor="t" anchorCtr="0">
            <a:noAutofit/>
          </a:bodyPr>
          <a:lstStyle/>
          <a:p>
            <a:pPr marL="114300" indent="0">
              <a:spcAft>
                <a:spcPts val="1200"/>
              </a:spcAft>
              <a:buNone/>
            </a:pPr>
            <a:r>
              <a:rPr lang="en" sz="2400" b="1" dirty="0"/>
              <a:t>Community Housing Discussion</a:t>
            </a:r>
          </a:p>
          <a:p>
            <a:pPr marL="285750" lvl="0" indent="-285750">
              <a:lnSpc>
                <a:spcPct val="100000"/>
              </a:lnSpc>
              <a:spcBef>
                <a:spcPct val="0"/>
              </a:spcBef>
              <a:spcAft>
                <a:spcPts val="1200"/>
              </a:spcAft>
              <a:buClr>
                <a:srgbClr val="000000"/>
              </a:buClr>
              <a:buSzPct val="80000"/>
              <a:buFont typeface="Arial"/>
              <a:buChar char="•"/>
            </a:pPr>
            <a:r>
              <a:rPr lang="en-US" sz="2400" b="1" i="1" dirty="0">
                <a:solidFill>
                  <a:schemeClr val="tx1"/>
                </a:solidFill>
                <a:latin typeface="+mj-lt"/>
                <a:cs typeface="Leelawadee" panose="020B0502040204020203" pitchFamily="34" charset="-34"/>
              </a:rPr>
              <a:t>Explore alternative housing types (single-level living, shared amenity style housing, micro units, conversions, ADU’s, etc.).</a:t>
            </a:r>
            <a:r>
              <a:rPr lang="en" sz="2400" b="1" i="1" dirty="0">
                <a:solidFill>
                  <a:schemeClr val="tx1"/>
                </a:solidFill>
                <a:latin typeface="+mj-lt"/>
                <a:cs typeface="Leelawadee" panose="020B0502040204020203" pitchFamily="34" charset="-34"/>
              </a:rPr>
              <a:t> </a:t>
            </a:r>
          </a:p>
        </p:txBody>
      </p:sp>
      <p:sp>
        <p:nvSpPr>
          <p:cNvPr id="7" name="Shape 155"/>
          <p:cNvSpPr txBox="1">
            <a:spLocks/>
          </p:cNvSpPr>
          <p:nvPr/>
        </p:nvSpPr>
        <p:spPr>
          <a:xfrm>
            <a:off x="215320" y="3144510"/>
            <a:ext cx="7461686" cy="1181056"/>
          </a:xfrm>
          <a:prstGeom prst="rect">
            <a:avLst/>
          </a:prstGeom>
        </p:spPr>
        <p:txBody>
          <a:bodyPr spcFirstLastPara="1" vert="horz" wrap="square" lIns="91425" tIns="91425" rIns="91425" bIns="91425" rtlCol="0" anchor="t" anchorCtr="0">
            <a:noAutofit/>
          </a:bodyPr>
          <a:lstStyle>
            <a:lvl1pPr marL="457200" lvl="0" indent="-342900" algn="l" defTabSz="914400" rtl="0" eaLnBrk="1" latinLnBrk="0" hangingPunct="1">
              <a:spcBef>
                <a:spcPts val="0"/>
              </a:spcBef>
              <a:spcAft>
                <a:spcPts val="0"/>
              </a:spcAft>
              <a:buSzPts val="1800"/>
              <a:buFont typeface="Arial" panose="020B0604020202020204" pitchFamily="34" charset="0"/>
              <a:buChar char="●"/>
              <a:defRPr sz="3200" kern="1200">
                <a:solidFill>
                  <a:schemeClr val="tx1"/>
                </a:solidFill>
                <a:latin typeface="+mn-lt"/>
                <a:ea typeface="+mn-ea"/>
                <a:cs typeface="+mn-cs"/>
              </a:defRPr>
            </a:lvl1pPr>
            <a:lvl2pPr marL="914400" lvl="1" indent="-317500" algn="l" defTabSz="914400" rtl="0" eaLnBrk="1" latinLnBrk="0" hangingPunct="1">
              <a:spcBef>
                <a:spcPts val="1600"/>
              </a:spcBef>
              <a:spcAft>
                <a:spcPts val="0"/>
              </a:spcAft>
              <a:buSzPts val="1400"/>
              <a:buFont typeface="Arial" panose="020B0604020202020204" pitchFamily="34" charset="0"/>
              <a:buChar char="○"/>
              <a:defRPr sz="2800" kern="1200">
                <a:solidFill>
                  <a:schemeClr val="tx1"/>
                </a:solidFill>
                <a:latin typeface="+mn-lt"/>
                <a:ea typeface="+mn-ea"/>
                <a:cs typeface="+mn-cs"/>
              </a:defRPr>
            </a:lvl2pPr>
            <a:lvl3pPr marL="1371600" lvl="2" indent="-317500" algn="l" defTabSz="914400" rtl="0" eaLnBrk="1" latinLnBrk="0" hangingPunct="1">
              <a:spcBef>
                <a:spcPts val="1600"/>
              </a:spcBef>
              <a:spcAft>
                <a:spcPts val="0"/>
              </a:spcAft>
              <a:buSzPts val="1400"/>
              <a:buFont typeface="Arial" panose="020B0604020202020204" pitchFamily="34" charset="0"/>
              <a:buChar char="■"/>
              <a:defRPr sz="2400" kern="1200">
                <a:solidFill>
                  <a:schemeClr val="tx1"/>
                </a:solidFill>
                <a:latin typeface="+mn-lt"/>
                <a:ea typeface="+mn-ea"/>
                <a:cs typeface="+mn-cs"/>
              </a:defRPr>
            </a:lvl3pPr>
            <a:lvl4pPr marL="1828800" lvl="3" indent="-317500" algn="l" defTabSz="914400" rtl="0" eaLnBrk="1" latinLnBrk="0" hangingPunct="1">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4pPr>
            <a:lvl5pPr marL="2286000" lvl="4" indent="-317500" algn="l" defTabSz="914400" rtl="0" eaLnBrk="1" latinLnBrk="0" hangingPunct="1">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5pPr>
            <a:lvl6pPr marL="2743200" lvl="5" indent="-317500" algn="l" defTabSz="914400" rtl="0" eaLnBrk="1" latinLnBrk="0" hangingPunct="1">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6pPr>
            <a:lvl7pPr marL="3200400" lvl="6" indent="-317500" algn="l" defTabSz="914400" rtl="0" eaLnBrk="1" latinLnBrk="0" hangingPunct="1">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7pPr>
            <a:lvl8pPr marL="3657600" lvl="7" indent="-317500" algn="l" defTabSz="914400" rtl="0" eaLnBrk="1" latinLnBrk="0" hangingPunct="1">
              <a:spcBef>
                <a:spcPts val="1600"/>
              </a:spcBef>
              <a:spcAft>
                <a:spcPts val="0"/>
              </a:spcAft>
              <a:buSzPts val="1400"/>
              <a:buFont typeface="Arial" panose="020B0604020202020204" pitchFamily="34" charset="0"/>
              <a:buChar char="○"/>
              <a:defRPr sz="2000" kern="1200">
                <a:solidFill>
                  <a:schemeClr val="tx1"/>
                </a:solidFill>
                <a:latin typeface="+mn-lt"/>
                <a:ea typeface="+mn-ea"/>
                <a:cs typeface="+mn-cs"/>
              </a:defRPr>
            </a:lvl8pPr>
            <a:lvl9pPr marL="4114800" lvl="8" indent="-317500" algn="l" defTabSz="914400" rtl="0" eaLnBrk="1" latinLnBrk="0" hangingPunct="1">
              <a:spcBef>
                <a:spcPts val="1600"/>
              </a:spcBef>
              <a:spcAft>
                <a:spcPts val="1600"/>
              </a:spcAft>
              <a:buSzPts val="1400"/>
              <a:buFont typeface="Arial" panose="020B0604020202020204" pitchFamily="34" charset="0"/>
              <a:buChar char="■"/>
              <a:defRPr sz="2000" kern="1200">
                <a:solidFill>
                  <a:schemeClr val="tx1"/>
                </a:solidFill>
                <a:latin typeface="+mn-lt"/>
                <a:ea typeface="+mn-ea"/>
                <a:cs typeface="+mn-cs"/>
              </a:defRPr>
            </a:lvl9pPr>
          </a:lstStyle>
          <a:p>
            <a:pPr marL="285750" indent="-285750">
              <a:spcBef>
                <a:spcPct val="0"/>
              </a:spcBef>
              <a:spcAft>
                <a:spcPts val="1200"/>
              </a:spcAft>
              <a:buSzPct val="80000"/>
              <a:buFont typeface="Arial"/>
              <a:buChar char="•"/>
            </a:pPr>
            <a:r>
              <a:rPr lang="en-US" sz="2400" b="1" i="1" dirty="0">
                <a:latin typeface="+mj-lt"/>
                <a:cs typeface="Leelawadee" panose="020B0502040204020203" pitchFamily="34" charset="-34"/>
              </a:rPr>
              <a:t>Review existing zoning regulations with the intent of developing Age-Friendly housing regs</a:t>
            </a:r>
          </a:p>
        </p:txBody>
      </p:sp>
      <p:pic>
        <p:nvPicPr>
          <p:cNvPr id="1026" name="Picture 1" descr="cid:image001.jpg@01D3F35C.77627B8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007357" y="1360177"/>
            <a:ext cx="3969324" cy="259239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C66567BA-879F-B798-87D5-24D28F61D1CA}"/>
              </a:ext>
            </a:extLst>
          </p:cNvPr>
          <p:cNvSpPr txBox="1">
            <a:spLocks noChangeArrowheads="1"/>
          </p:cNvSpPr>
          <p:nvPr/>
        </p:nvSpPr>
        <p:spPr bwMode="auto">
          <a:xfrm>
            <a:off x="0" y="473978"/>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SNHPC’s Age-Friendly Program: Pilot Program - Housing</a:t>
            </a:r>
          </a:p>
        </p:txBody>
      </p:sp>
      <p:grpSp>
        <p:nvGrpSpPr>
          <p:cNvPr id="5" name="Group 4">
            <a:extLst>
              <a:ext uri="{FF2B5EF4-FFF2-40B4-BE49-F238E27FC236}">
                <a16:creationId xmlns:a16="http://schemas.microsoft.com/office/drawing/2014/main" id="{BD8732B4-BBB1-C2A2-F7B9-D4CD38116F05}"/>
              </a:ext>
            </a:extLst>
          </p:cNvPr>
          <p:cNvGrpSpPr/>
          <p:nvPr/>
        </p:nvGrpSpPr>
        <p:grpSpPr>
          <a:xfrm>
            <a:off x="2882837" y="4151047"/>
            <a:ext cx="2977133" cy="2091827"/>
            <a:chOff x="388204" y="1882235"/>
            <a:chExt cx="1971143" cy="1595390"/>
          </a:xfrm>
        </p:grpSpPr>
        <p:pic>
          <p:nvPicPr>
            <p:cNvPr id="6" name="Picture 5">
              <a:extLst>
                <a:ext uri="{FF2B5EF4-FFF2-40B4-BE49-F238E27FC236}">
                  <a16:creationId xmlns:a16="http://schemas.microsoft.com/office/drawing/2014/main" id="{72CDB65C-F121-1EF5-1A71-9033782421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
            <a:stretch>
              <a:fillRect/>
            </a:stretch>
          </p:blipFill>
          <p:spPr bwMode="auto">
            <a:xfrm>
              <a:off x="388204" y="1882235"/>
              <a:ext cx="1867191" cy="159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6AE22138-B804-213B-AF6B-4810684E7D77}"/>
                </a:ext>
              </a:extLst>
            </p:cNvPr>
            <p:cNvSpPr txBox="1"/>
            <p:nvPr/>
          </p:nvSpPr>
          <p:spPr>
            <a:xfrm>
              <a:off x="1460822" y="3014802"/>
              <a:ext cx="898525" cy="293407"/>
            </a:xfrm>
            <a:prstGeom prst="rect">
              <a:avLst/>
            </a:prstGeom>
            <a:noFill/>
          </p:spPr>
          <p:txBody>
            <a:bodyPr wrap="square" rtlCol="0">
              <a:spAutoFit/>
            </a:bodyPr>
            <a:lstStyle/>
            <a:p>
              <a:r>
                <a:rPr lang="en-US" sz="1600" b="1" dirty="0">
                  <a:solidFill>
                    <a:srgbClr val="00B050"/>
                  </a:solidFill>
                </a:rPr>
                <a:t>56.5 %</a:t>
              </a:r>
            </a:p>
          </p:txBody>
        </p:sp>
      </p:grpSp>
      <p:grpSp>
        <p:nvGrpSpPr>
          <p:cNvPr id="9" name="Group 8">
            <a:extLst>
              <a:ext uri="{FF2B5EF4-FFF2-40B4-BE49-F238E27FC236}">
                <a16:creationId xmlns:a16="http://schemas.microsoft.com/office/drawing/2014/main" id="{706F544D-F9E8-1CC8-8F7F-62EC9150E99B}"/>
              </a:ext>
            </a:extLst>
          </p:cNvPr>
          <p:cNvGrpSpPr/>
          <p:nvPr/>
        </p:nvGrpSpPr>
        <p:grpSpPr>
          <a:xfrm>
            <a:off x="565682" y="4151050"/>
            <a:ext cx="2820128" cy="2232972"/>
            <a:chOff x="4590216" y="3376631"/>
            <a:chExt cx="2062256" cy="1752883"/>
          </a:xfrm>
        </p:grpSpPr>
        <p:pic>
          <p:nvPicPr>
            <p:cNvPr id="10" name="Picture 3">
              <a:extLst>
                <a:ext uri="{FF2B5EF4-FFF2-40B4-BE49-F238E27FC236}">
                  <a16:creationId xmlns:a16="http://schemas.microsoft.com/office/drawing/2014/main" id="{A77CEFC7-799F-C286-F9E6-F50E622E7D0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4590216" y="3376631"/>
              <a:ext cx="1829340" cy="175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4B17F94B-0E45-5433-57E9-4FFBC22E33C7}"/>
                </a:ext>
              </a:extLst>
            </p:cNvPr>
            <p:cNvSpPr txBox="1"/>
            <p:nvPr/>
          </p:nvSpPr>
          <p:spPr>
            <a:xfrm>
              <a:off x="5753947" y="4614696"/>
              <a:ext cx="898525" cy="263754"/>
            </a:xfrm>
            <a:prstGeom prst="rect">
              <a:avLst/>
            </a:prstGeom>
            <a:noFill/>
          </p:spPr>
          <p:txBody>
            <a:bodyPr wrap="square" rtlCol="0">
              <a:spAutoFit/>
            </a:bodyPr>
            <a:lstStyle/>
            <a:p>
              <a:r>
                <a:rPr lang="en-US" sz="1600" b="1" dirty="0">
                  <a:solidFill>
                    <a:srgbClr val="00B050"/>
                  </a:solidFill>
                </a:rPr>
                <a:t>60.9%</a:t>
              </a:r>
            </a:p>
          </p:txBody>
        </p:sp>
      </p:grpSp>
      <p:grpSp>
        <p:nvGrpSpPr>
          <p:cNvPr id="13" name="Group 12">
            <a:extLst>
              <a:ext uri="{FF2B5EF4-FFF2-40B4-BE49-F238E27FC236}">
                <a16:creationId xmlns:a16="http://schemas.microsoft.com/office/drawing/2014/main" id="{2F0A28E1-B254-B81A-BB11-E6E432DF9CBE}"/>
              </a:ext>
            </a:extLst>
          </p:cNvPr>
          <p:cNvGrpSpPr/>
          <p:nvPr/>
        </p:nvGrpSpPr>
        <p:grpSpPr>
          <a:xfrm>
            <a:off x="5675509" y="4151048"/>
            <a:ext cx="2768969" cy="1824544"/>
            <a:chOff x="6331855" y="1727663"/>
            <a:chExt cx="1994472" cy="1545756"/>
          </a:xfrm>
        </p:grpSpPr>
        <p:pic>
          <p:nvPicPr>
            <p:cNvPr id="14" name="Picture 3">
              <a:extLst>
                <a:ext uri="{FF2B5EF4-FFF2-40B4-BE49-F238E27FC236}">
                  <a16:creationId xmlns:a16="http://schemas.microsoft.com/office/drawing/2014/main" id="{B7A9AA93-D178-6F47-8E4A-FFB80A44F8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6331855" y="1727663"/>
              <a:ext cx="1994472" cy="154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73B97AF0-57BB-18E3-0EF6-B9079E1C2A78}"/>
                </a:ext>
              </a:extLst>
            </p:cNvPr>
            <p:cNvSpPr txBox="1"/>
            <p:nvPr/>
          </p:nvSpPr>
          <p:spPr>
            <a:xfrm>
              <a:off x="7277643" y="2934784"/>
              <a:ext cx="898525" cy="263754"/>
            </a:xfrm>
            <a:prstGeom prst="rect">
              <a:avLst/>
            </a:prstGeom>
            <a:noFill/>
          </p:spPr>
          <p:txBody>
            <a:bodyPr wrap="square" rtlCol="0">
              <a:spAutoFit/>
            </a:bodyPr>
            <a:lstStyle/>
            <a:p>
              <a:r>
                <a:rPr lang="en-US" sz="1600" b="1" dirty="0">
                  <a:solidFill>
                    <a:srgbClr val="00B050"/>
                  </a:solidFill>
                </a:rPr>
                <a:t>52.2%</a:t>
              </a:r>
            </a:p>
          </p:txBody>
        </p:sp>
      </p:grpSp>
      <p:grpSp>
        <p:nvGrpSpPr>
          <p:cNvPr id="16" name="Group 15">
            <a:extLst>
              <a:ext uri="{FF2B5EF4-FFF2-40B4-BE49-F238E27FC236}">
                <a16:creationId xmlns:a16="http://schemas.microsoft.com/office/drawing/2014/main" id="{C9FAAEEB-8A34-3FFF-E7BC-6ED1657488BF}"/>
              </a:ext>
            </a:extLst>
          </p:cNvPr>
          <p:cNvGrpSpPr/>
          <p:nvPr/>
        </p:nvGrpSpPr>
        <p:grpSpPr>
          <a:xfrm>
            <a:off x="8396135" y="4151048"/>
            <a:ext cx="2729532" cy="2091827"/>
            <a:chOff x="6447952" y="3376631"/>
            <a:chExt cx="1979521" cy="1752883"/>
          </a:xfrm>
        </p:grpSpPr>
        <p:pic>
          <p:nvPicPr>
            <p:cNvPr id="17" name="Picture 3">
              <a:extLst>
                <a:ext uri="{FF2B5EF4-FFF2-40B4-BE49-F238E27FC236}">
                  <a16:creationId xmlns:a16="http://schemas.microsoft.com/office/drawing/2014/main" id="{01482D3D-4D78-EED2-C6A7-9287BC4BC5C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6447952" y="3376631"/>
              <a:ext cx="1878375" cy="175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AB5C804B-D924-E911-EB7E-4E8D9E242DC4}"/>
                </a:ext>
              </a:extLst>
            </p:cNvPr>
            <p:cNvSpPr txBox="1"/>
            <p:nvPr/>
          </p:nvSpPr>
          <p:spPr>
            <a:xfrm>
              <a:off x="7528948" y="4746573"/>
              <a:ext cx="898525" cy="263754"/>
            </a:xfrm>
            <a:prstGeom prst="rect">
              <a:avLst/>
            </a:prstGeom>
            <a:noFill/>
          </p:spPr>
          <p:txBody>
            <a:bodyPr wrap="square" rtlCol="0">
              <a:spAutoFit/>
            </a:bodyPr>
            <a:lstStyle/>
            <a:p>
              <a:r>
                <a:rPr lang="en-US" sz="1600" b="1" dirty="0">
                  <a:solidFill>
                    <a:srgbClr val="00B050"/>
                  </a:solidFill>
                </a:rPr>
                <a:t>43.5%</a:t>
              </a:r>
            </a:p>
          </p:txBody>
        </p:sp>
      </p:grpSp>
    </p:spTree>
    <p:extLst>
      <p:ext uri="{BB962C8B-B14F-4D97-AF65-F5344CB8AC3E}">
        <p14:creationId xmlns:p14="http://schemas.microsoft.com/office/powerpoint/2010/main" val="4145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72700" y="1505033"/>
            <a:ext cx="11327687" cy="1207264"/>
          </a:xfrm>
          <a:prstGeom prst="rect">
            <a:avLst/>
          </a:prstGeom>
        </p:spPr>
        <p:txBody>
          <a:bodyPr spcFirstLastPara="1" vert="horz" lIns="91440" tIns="45720" rIns="91440" bIns="45720" rtlCol="0" anchor="ctr" anchorCtr="0">
            <a:normAutofit/>
          </a:bodyPr>
          <a:lstStyle/>
          <a:p>
            <a:pPr algn="r">
              <a:spcBef>
                <a:spcPct val="0"/>
              </a:spcBef>
            </a:pPr>
            <a:r>
              <a:rPr lang="en-US" sz="3600" b="1" i="1" u="sng" kern="1200" spc="-100" dirty="0">
                <a:solidFill>
                  <a:schemeClr val="accent6">
                    <a:lumMod val="75000"/>
                  </a:schemeClr>
                </a:solidFill>
                <a:latin typeface="+mj-lt"/>
                <a:ea typeface="+mj-ea"/>
                <a:cs typeface="+mj-cs"/>
              </a:rPr>
              <a:t>What Would an Age-Friendly Subdivision Look Like? </a:t>
            </a:r>
          </a:p>
        </p:txBody>
      </p:sp>
      <p:sp>
        <p:nvSpPr>
          <p:cNvPr id="2" name="Text Placeholder 1"/>
          <p:cNvSpPr>
            <a:spLocks noGrp="1"/>
          </p:cNvSpPr>
          <p:nvPr>
            <p:ph type="body" idx="1"/>
          </p:nvPr>
        </p:nvSpPr>
        <p:spPr>
          <a:xfrm>
            <a:off x="4468770" y="2616041"/>
            <a:ext cx="7049714" cy="2736926"/>
          </a:xfrm>
        </p:spPr>
        <p:txBody>
          <a:bodyPr vert="horz" lIns="91440" tIns="45720" rIns="91440" bIns="45720" rtlCol="0" anchor="ctr">
            <a:normAutofit/>
          </a:bodyPr>
          <a:lstStyle/>
          <a:p>
            <a:pPr marL="0" indent="0">
              <a:spcAft>
                <a:spcPts val="600"/>
              </a:spcAft>
              <a:buNone/>
            </a:pPr>
            <a:r>
              <a:rPr lang="en-US" b="1" dirty="0"/>
              <a:t>Purpose:</a:t>
            </a:r>
            <a:endParaRPr lang="en-US" dirty="0"/>
          </a:p>
          <a:p>
            <a:pPr marL="0" indent="0">
              <a:spcAft>
                <a:spcPts val="600"/>
              </a:spcAft>
              <a:buNone/>
            </a:pPr>
            <a:r>
              <a:rPr lang="en-US" sz="2400" i="1" dirty="0"/>
              <a:t>To encourage builders to build housing that meet the needs of Chester’s citizens. These age-friendly neighborhoods are envisioned to consist of smaller, affordable, low-maintenance homes for all people regardless of age or ability. </a:t>
            </a:r>
          </a:p>
        </p:txBody>
      </p:sp>
      <p:sp>
        <p:nvSpPr>
          <p:cNvPr id="3" name="Rectangle 2">
            <a:extLst>
              <a:ext uri="{FF2B5EF4-FFF2-40B4-BE49-F238E27FC236}">
                <a16:creationId xmlns:a16="http://schemas.microsoft.com/office/drawing/2014/main" id="{60E6A7B9-084A-B3C1-65DD-577B7DD2E87D}"/>
              </a:ext>
            </a:extLst>
          </p:cNvPr>
          <p:cNvSpPr txBox="1">
            <a:spLocks noChangeArrowheads="1"/>
          </p:cNvSpPr>
          <p:nvPr/>
        </p:nvSpPr>
        <p:spPr bwMode="auto">
          <a:xfrm>
            <a:off x="0" y="473978"/>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SNHPC’s Age-Friendly Program: Housing</a:t>
            </a:r>
          </a:p>
        </p:txBody>
      </p:sp>
      <p:pic>
        <p:nvPicPr>
          <p:cNvPr id="4" name="Picture 3" descr="A close up of a toy&#10;&#10;Description automatically generated">
            <a:extLst>
              <a:ext uri="{FF2B5EF4-FFF2-40B4-BE49-F238E27FC236}">
                <a16:creationId xmlns:a16="http://schemas.microsoft.com/office/drawing/2014/main" id="{9485C71E-BC36-3F0B-33D8-C9C96EC0BF49}"/>
              </a:ext>
            </a:extLst>
          </p:cNvPr>
          <p:cNvPicPr>
            <a:picLocks noChangeAspect="1"/>
          </p:cNvPicPr>
          <p:nvPr/>
        </p:nvPicPr>
        <p:blipFill>
          <a:blip r:embed="rId3"/>
          <a:stretch>
            <a:fillRect/>
          </a:stretch>
        </p:blipFill>
        <p:spPr>
          <a:xfrm>
            <a:off x="372700" y="2605354"/>
            <a:ext cx="3825675" cy="2534509"/>
          </a:xfrm>
          <a:prstGeom prst="rect">
            <a:avLst/>
          </a:prstGeom>
        </p:spPr>
      </p:pic>
    </p:spTree>
    <p:extLst>
      <p:ext uri="{BB962C8B-B14F-4D97-AF65-F5344CB8AC3E}">
        <p14:creationId xmlns:p14="http://schemas.microsoft.com/office/powerpoint/2010/main" val="183589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Text Placeholder 1"/>
          <p:cNvSpPr>
            <a:spLocks noGrp="1"/>
          </p:cNvSpPr>
          <p:nvPr>
            <p:ph type="body" idx="1"/>
          </p:nvPr>
        </p:nvSpPr>
        <p:spPr>
          <a:xfrm>
            <a:off x="277627" y="1445342"/>
            <a:ext cx="7350711" cy="4572000"/>
          </a:xfrm>
        </p:spPr>
        <p:txBody>
          <a:bodyPr>
            <a:normAutofit/>
          </a:bodyPr>
          <a:lstStyle/>
          <a:p>
            <a:pPr marL="114300" indent="0" algn="ctr">
              <a:spcAft>
                <a:spcPts val="600"/>
              </a:spcAft>
              <a:buNone/>
            </a:pPr>
            <a:r>
              <a:rPr lang="en-US" sz="2400" b="1" u="sng" dirty="0"/>
              <a:t>Age-Friendly Neighborhood Zoning Allowance</a:t>
            </a:r>
          </a:p>
          <a:p>
            <a:pPr marL="285750" indent="-285750">
              <a:lnSpc>
                <a:spcPct val="100000"/>
              </a:lnSpc>
              <a:spcBef>
                <a:spcPct val="0"/>
              </a:spcBef>
              <a:spcAft>
                <a:spcPts val="1200"/>
              </a:spcAft>
              <a:buClr>
                <a:srgbClr val="000000"/>
              </a:buClr>
              <a:buFont typeface="Arial"/>
              <a:buChar char="•"/>
            </a:pPr>
            <a:r>
              <a:rPr lang="en-US" sz="2400" b="1" i="1" dirty="0">
                <a:solidFill>
                  <a:schemeClr val="tx1"/>
                </a:solidFill>
                <a:latin typeface="+mj-lt"/>
                <a:cs typeface="Leelawadee" panose="020B0502040204020203" pitchFamily="34" charset="-34"/>
              </a:rPr>
              <a:t>Single Family or Duplexes</a:t>
            </a:r>
          </a:p>
          <a:p>
            <a:pPr marL="285750" indent="-285750">
              <a:lnSpc>
                <a:spcPct val="100000"/>
              </a:lnSpc>
              <a:spcBef>
                <a:spcPct val="0"/>
              </a:spcBef>
              <a:spcAft>
                <a:spcPts val="1200"/>
              </a:spcAft>
              <a:buClr>
                <a:srgbClr val="000000"/>
              </a:buClr>
              <a:buFont typeface="Arial"/>
              <a:buChar char="•"/>
            </a:pPr>
            <a:r>
              <a:rPr lang="en-US" sz="2400" b="1" i="1" dirty="0">
                <a:solidFill>
                  <a:schemeClr val="tx1"/>
                </a:solidFill>
                <a:latin typeface="+mj-lt"/>
                <a:cs typeface="Leelawadee" panose="020B0502040204020203" pitchFamily="34" charset="-34"/>
              </a:rPr>
              <a:t>Max. square footage – intent to create smaller units (</a:t>
            </a:r>
            <a:r>
              <a:rPr lang="en-US" sz="2400" b="1" i="1" dirty="0" err="1">
                <a:solidFill>
                  <a:schemeClr val="tx1"/>
                </a:solidFill>
                <a:latin typeface="+mj-lt"/>
                <a:cs typeface="Leelawadee" panose="020B0502040204020203" pitchFamily="34" charset="-34"/>
              </a:rPr>
              <a:t>ie</a:t>
            </a:r>
            <a:r>
              <a:rPr lang="en-US" sz="2400" b="1" i="1" dirty="0">
                <a:solidFill>
                  <a:schemeClr val="tx1"/>
                </a:solidFill>
                <a:latin typeface="+mj-lt"/>
                <a:cs typeface="Leelawadee" panose="020B0502040204020203" pitchFamily="34" charset="-34"/>
              </a:rPr>
              <a:t> 1200 </a:t>
            </a:r>
            <a:r>
              <a:rPr lang="en-US" sz="2400" b="1" i="1" dirty="0" err="1">
                <a:solidFill>
                  <a:schemeClr val="tx1"/>
                </a:solidFill>
                <a:latin typeface="+mj-lt"/>
                <a:cs typeface="Leelawadee" panose="020B0502040204020203" pitchFamily="34" charset="-34"/>
              </a:rPr>
              <a:t>s.f.</a:t>
            </a:r>
            <a:r>
              <a:rPr lang="en-US" sz="2400" b="1" i="1" dirty="0">
                <a:solidFill>
                  <a:schemeClr val="tx1"/>
                </a:solidFill>
                <a:latin typeface="+mj-lt"/>
                <a:cs typeface="Leelawadee" panose="020B0502040204020203" pitchFamily="34" charset="-34"/>
              </a:rPr>
              <a:t> total unit size) </a:t>
            </a:r>
          </a:p>
          <a:p>
            <a:pPr marL="285750" indent="-285750">
              <a:lnSpc>
                <a:spcPct val="100000"/>
              </a:lnSpc>
              <a:spcBef>
                <a:spcPct val="0"/>
              </a:spcBef>
              <a:spcAft>
                <a:spcPts val="1200"/>
              </a:spcAft>
              <a:buClr>
                <a:srgbClr val="000000"/>
              </a:buClr>
              <a:buFont typeface="Arial"/>
              <a:buChar char="•"/>
            </a:pPr>
            <a:r>
              <a:rPr lang="en-US" sz="2400" b="1" i="1" dirty="0">
                <a:solidFill>
                  <a:schemeClr val="tx1"/>
                </a:solidFill>
                <a:latin typeface="+mj-lt"/>
                <a:cs typeface="Leelawadee" panose="020B0502040204020203" pitchFamily="34" charset="-34"/>
              </a:rPr>
              <a:t>Master Bedroom with bath on ground floor</a:t>
            </a:r>
          </a:p>
          <a:p>
            <a:pPr marL="285750" indent="-285750">
              <a:lnSpc>
                <a:spcPct val="100000"/>
              </a:lnSpc>
              <a:spcBef>
                <a:spcPct val="0"/>
              </a:spcBef>
              <a:spcAft>
                <a:spcPts val="1200"/>
              </a:spcAft>
              <a:buClr>
                <a:srgbClr val="000000"/>
              </a:buClr>
              <a:buFont typeface="Arial"/>
              <a:buChar char="•"/>
            </a:pPr>
            <a:r>
              <a:rPr lang="en-US" sz="2400" b="1" i="1" dirty="0">
                <a:solidFill>
                  <a:schemeClr val="tx1"/>
                </a:solidFill>
                <a:latin typeface="+mj-lt"/>
                <a:cs typeface="Leelawadee" panose="020B0502040204020203" pitchFamily="34" charset="-34"/>
              </a:rPr>
              <a:t>Universal design components required</a:t>
            </a:r>
          </a:p>
          <a:p>
            <a:pPr marL="285750" indent="-285750">
              <a:lnSpc>
                <a:spcPct val="100000"/>
              </a:lnSpc>
              <a:spcBef>
                <a:spcPct val="0"/>
              </a:spcBef>
              <a:spcAft>
                <a:spcPts val="1200"/>
              </a:spcAft>
              <a:buClr>
                <a:srgbClr val="000000"/>
              </a:buClr>
              <a:buFont typeface="Arial"/>
              <a:buChar char="•"/>
            </a:pPr>
            <a:r>
              <a:rPr lang="en-US" sz="2400" b="1" i="1" dirty="0">
                <a:solidFill>
                  <a:schemeClr val="tx1"/>
                </a:solidFill>
                <a:latin typeface="+mj-lt"/>
                <a:cs typeface="Leelawadee" panose="020B0502040204020203" pitchFamily="34" charset="-34"/>
              </a:rPr>
              <a:t>Allowance for density bonus</a:t>
            </a:r>
          </a:p>
          <a:p>
            <a:pPr marL="285750" indent="-285750">
              <a:lnSpc>
                <a:spcPct val="100000"/>
              </a:lnSpc>
              <a:spcBef>
                <a:spcPct val="0"/>
              </a:spcBef>
              <a:spcAft>
                <a:spcPts val="1200"/>
              </a:spcAft>
              <a:buClr>
                <a:srgbClr val="000000"/>
              </a:buClr>
              <a:buFont typeface="Arial"/>
              <a:buChar char="•"/>
            </a:pPr>
            <a:r>
              <a:rPr lang="en-US" sz="2400" b="1" i="1" dirty="0">
                <a:solidFill>
                  <a:schemeClr val="tx1"/>
                </a:solidFill>
                <a:latin typeface="+mj-lt"/>
                <a:cs typeface="Leelawadee" panose="020B0502040204020203" pitchFamily="34" charset="-34"/>
              </a:rPr>
              <a:t>Encouraged to include shared drives, infrastructure, and amenities</a:t>
            </a:r>
          </a:p>
        </p:txBody>
      </p:sp>
      <p:sp>
        <p:nvSpPr>
          <p:cNvPr id="3" name="Rectangle 2">
            <a:extLst>
              <a:ext uri="{FF2B5EF4-FFF2-40B4-BE49-F238E27FC236}">
                <a16:creationId xmlns:a16="http://schemas.microsoft.com/office/drawing/2014/main" id="{244FF502-8D41-5EEB-3C91-C13272A35B3F}"/>
              </a:ext>
            </a:extLst>
          </p:cNvPr>
          <p:cNvSpPr txBox="1">
            <a:spLocks noChangeArrowheads="1"/>
          </p:cNvSpPr>
          <p:nvPr/>
        </p:nvSpPr>
        <p:spPr bwMode="auto">
          <a:xfrm>
            <a:off x="0" y="223881"/>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SNHPC’s Age-Friendly Program: Housing</a:t>
            </a:r>
          </a:p>
        </p:txBody>
      </p:sp>
      <p:pic>
        <p:nvPicPr>
          <p:cNvPr id="4" name="Picture 3">
            <a:extLst>
              <a:ext uri="{FF2B5EF4-FFF2-40B4-BE49-F238E27FC236}">
                <a16:creationId xmlns:a16="http://schemas.microsoft.com/office/drawing/2014/main" id="{E147AC07-D3E6-4B8A-C14E-87F01EDAECAA}"/>
              </a:ext>
            </a:extLst>
          </p:cNvPr>
          <p:cNvPicPr>
            <a:picLocks noChangeAspect="1"/>
          </p:cNvPicPr>
          <p:nvPr/>
        </p:nvPicPr>
        <p:blipFill>
          <a:blip r:embed="rId3"/>
          <a:stretch>
            <a:fillRect/>
          </a:stretch>
        </p:blipFill>
        <p:spPr>
          <a:xfrm>
            <a:off x="7029432" y="3142851"/>
            <a:ext cx="4884941" cy="2874491"/>
          </a:xfrm>
          <a:prstGeom prst="rect">
            <a:avLst/>
          </a:prstGeom>
        </p:spPr>
      </p:pic>
    </p:spTree>
    <p:extLst>
      <p:ext uri="{BB962C8B-B14F-4D97-AF65-F5344CB8AC3E}">
        <p14:creationId xmlns:p14="http://schemas.microsoft.com/office/powerpoint/2010/main" val="2269315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Shape 137"/>
          <p:cNvSpPr txBox="1">
            <a:spLocks noGrp="1"/>
          </p:cNvSpPr>
          <p:nvPr>
            <p:ph type="body" idx="1"/>
          </p:nvPr>
        </p:nvSpPr>
        <p:spPr>
          <a:xfrm>
            <a:off x="663053" y="1730477"/>
            <a:ext cx="6820393" cy="4159046"/>
          </a:xfrm>
          <a:prstGeom prst="rect">
            <a:avLst/>
          </a:prstGeom>
        </p:spPr>
        <p:txBody>
          <a:bodyPr spcFirstLastPara="1" wrap="square" lIns="91425" tIns="91425" rIns="91425" bIns="91425" anchor="t" anchorCtr="0">
            <a:noAutofit/>
          </a:bodyPr>
          <a:lstStyle/>
          <a:p>
            <a:pPr marL="0" indent="0">
              <a:buNone/>
            </a:pPr>
            <a:r>
              <a:rPr lang="en" sz="2600" b="1" u="sng" dirty="0"/>
              <a:t>Incorporation of Age-Friendly </a:t>
            </a:r>
            <a:r>
              <a:rPr lang="en-US" sz="2600" b="1" u="sng" dirty="0"/>
              <a:t>Strategies</a:t>
            </a:r>
            <a:r>
              <a:rPr lang="en" sz="2600" u="sng" dirty="0"/>
              <a:t>: </a:t>
            </a:r>
          </a:p>
          <a:p>
            <a:pPr marL="285750" indent="-285750">
              <a:lnSpc>
                <a:spcPct val="100000"/>
              </a:lnSpc>
              <a:spcBef>
                <a:spcPts val="600"/>
              </a:spcBef>
              <a:spcAft>
                <a:spcPts val="1200"/>
              </a:spcAft>
              <a:buClr>
                <a:srgbClr val="000000"/>
              </a:buClr>
              <a:buFont typeface="Arial"/>
              <a:buChar char="•"/>
            </a:pPr>
            <a:r>
              <a:rPr lang="en" sz="2400" b="1" i="1" dirty="0">
                <a:solidFill>
                  <a:schemeClr val="tx1"/>
                </a:solidFill>
                <a:latin typeface="+mj-lt"/>
                <a:cs typeface="Leelawadee" panose="020B0502040204020203" pitchFamily="34" charset="-34"/>
              </a:rPr>
              <a:t>Complement Master Plan Update </a:t>
            </a:r>
          </a:p>
          <a:p>
            <a:pPr marL="285750" indent="-285750">
              <a:lnSpc>
                <a:spcPct val="100000"/>
              </a:lnSpc>
              <a:spcBef>
                <a:spcPct val="0"/>
              </a:spcBef>
              <a:spcAft>
                <a:spcPts val="1200"/>
              </a:spcAft>
              <a:buClr>
                <a:srgbClr val="000000"/>
              </a:buClr>
              <a:buFont typeface="Arial"/>
              <a:buChar char="•"/>
            </a:pPr>
            <a:r>
              <a:rPr lang="en" sz="2400" b="1" i="1" dirty="0">
                <a:solidFill>
                  <a:schemeClr val="tx1"/>
                </a:solidFill>
                <a:latin typeface="+mj-lt"/>
                <a:cs typeface="Leelawadee" panose="020B0502040204020203" pitchFamily="34" charset="-34"/>
              </a:rPr>
              <a:t>Community input via online survey</a:t>
            </a:r>
          </a:p>
          <a:p>
            <a:pPr marL="825500" lvl="1" indent="-342900">
              <a:spcBef>
                <a:spcPts val="600"/>
              </a:spcBef>
              <a:spcAft>
                <a:spcPts val="600"/>
              </a:spcAft>
              <a:buFont typeface="Wingdings" panose="05000000000000000000" pitchFamily="2" charset="2"/>
              <a:buChar char="q"/>
            </a:pPr>
            <a:r>
              <a:rPr lang="en" b="1" dirty="0"/>
              <a:t>Survey residents at local events (farmer’s market, grocery stores, etc.)</a:t>
            </a:r>
          </a:p>
          <a:p>
            <a:pPr marL="825500" lvl="1" indent="-342900">
              <a:spcBef>
                <a:spcPts val="600"/>
              </a:spcBef>
              <a:spcAft>
                <a:spcPts val="600"/>
              </a:spcAft>
              <a:buFont typeface="Wingdings" panose="05000000000000000000" pitchFamily="2" charset="2"/>
              <a:buChar char="q"/>
            </a:pPr>
            <a:r>
              <a:rPr lang="en" b="1" dirty="0"/>
              <a:t>10 weeks almost 800 participants</a:t>
            </a:r>
          </a:p>
          <a:p>
            <a:pPr marL="285750" lvl="1" indent="-285750">
              <a:lnSpc>
                <a:spcPct val="100000"/>
              </a:lnSpc>
              <a:spcBef>
                <a:spcPct val="0"/>
              </a:spcBef>
              <a:spcAft>
                <a:spcPts val="1200"/>
              </a:spcAft>
              <a:buClr>
                <a:srgbClr val="000000"/>
              </a:buClr>
              <a:buSzPts val="1800"/>
              <a:buFont typeface="Arial"/>
              <a:buChar char="•"/>
            </a:pPr>
            <a:r>
              <a:rPr lang="en" b="1" i="1" dirty="0">
                <a:solidFill>
                  <a:schemeClr val="tx1"/>
                </a:solidFill>
                <a:latin typeface="+mj-lt"/>
                <a:cs typeface="Leelawadee" panose="020B0502040204020203" pitchFamily="34" charset="-34"/>
              </a:rPr>
              <a:t>Develop recommendations for Master Plan update based on survey results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96981" y="1894765"/>
            <a:ext cx="3484635" cy="4383296"/>
          </a:xfrm>
          <a:prstGeom prst="rect">
            <a:avLst/>
          </a:prstGeom>
          <a:noFill/>
          <a:ln w="25400">
            <a:solidFill>
              <a:schemeClr val="tx1"/>
            </a:solidFill>
            <a:miter lim="800000"/>
            <a:headEnd/>
            <a:tailEnd/>
          </a:ln>
        </p:spPr>
      </p:pic>
      <p:sp>
        <p:nvSpPr>
          <p:cNvPr id="3" name="Rectangle 2">
            <a:extLst>
              <a:ext uri="{FF2B5EF4-FFF2-40B4-BE49-F238E27FC236}">
                <a16:creationId xmlns:a16="http://schemas.microsoft.com/office/drawing/2014/main" id="{0E6540C6-6A2C-3BD4-F0E5-DF1627BF3307}"/>
              </a:ext>
            </a:extLst>
          </p:cNvPr>
          <p:cNvSpPr txBox="1">
            <a:spLocks noChangeArrowheads="1"/>
          </p:cNvSpPr>
          <p:nvPr/>
        </p:nvSpPr>
        <p:spPr bwMode="auto">
          <a:xfrm>
            <a:off x="0" y="423268"/>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SNHPC’s Age-Friendly Program: Master Plan Assistance</a:t>
            </a:r>
          </a:p>
        </p:txBody>
      </p:sp>
    </p:spTree>
    <p:extLst>
      <p:ext uri="{BB962C8B-B14F-4D97-AF65-F5344CB8AC3E}">
        <p14:creationId xmlns:p14="http://schemas.microsoft.com/office/powerpoint/2010/main" val="212834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a:extLst>
              <a:ext uri="{FF2B5EF4-FFF2-40B4-BE49-F238E27FC236}">
                <a16:creationId xmlns:a16="http://schemas.microsoft.com/office/drawing/2014/main" id="{45EBE344-FC4F-0771-2134-D0841C0374C1}"/>
              </a:ext>
            </a:extLst>
          </p:cNvPr>
          <p:cNvSpPr txBox="1">
            <a:spLocks noGrp="1"/>
          </p:cNvSpPr>
          <p:nvPr>
            <p:ph type="title"/>
          </p:nvPr>
        </p:nvSpPr>
        <p:spPr>
          <a:xfrm>
            <a:off x="0" y="500364"/>
            <a:ext cx="12191999" cy="763588"/>
          </a:xfrm>
          <a:solidFill>
            <a:schemeClr val="accent5">
              <a:lumMod val="75000"/>
            </a:schemeClr>
          </a:solidFill>
          <a:ln>
            <a:noFill/>
          </a:ln>
        </p:spPr>
        <p:txBody>
          <a:bodyPr spcFirstLastPara="1" vert="horz" wrap="square" lIns="91440" tIns="45720" rIns="91440" bIns="45720" rtlCol="0" anchor="ctr" anchorCtr="0">
            <a:normAutofit/>
          </a:bodyPr>
          <a:lstStyle/>
          <a:p>
            <a:pPr algn="ctr">
              <a:spcBef>
                <a:spcPct val="0"/>
              </a:spcBef>
              <a:buSzPts val="4400"/>
            </a:pPr>
            <a:r>
              <a:rPr lang="en" sz="3200" b="1" i="1" u="sng" kern="1200" dirty="0">
                <a:solidFill>
                  <a:schemeClr val="bg1"/>
                </a:solidFill>
                <a:latin typeface="+mj-lt"/>
                <a:ea typeface="+mj-ea"/>
                <a:cs typeface="+mj-cs"/>
              </a:rPr>
              <a:t>Phase II: Transit Outreach and Collaboration</a:t>
            </a:r>
            <a:endParaRPr sz="3200" b="1" i="1" u="sng" kern="1200" dirty="0">
              <a:solidFill>
                <a:schemeClr val="bg1"/>
              </a:solidFill>
              <a:latin typeface="+mj-lt"/>
              <a:ea typeface="+mj-ea"/>
              <a:cs typeface="+mj-cs"/>
            </a:endParaRPr>
          </a:p>
        </p:txBody>
      </p:sp>
      <p:pic>
        <p:nvPicPr>
          <p:cNvPr id="43012" name="Picture 1">
            <a:extLst>
              <a:ext uri="{FF2B5EF4-FFF2-40B4-BE49-F238E27FC236}">
                <a16:creationId xmlns:a16="http://schemas.microsoft.com/office/drawing/2014/main" id="{1A5A3917-1E34-0C2F-D798-E1E198580D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3325" y="1644375"/>
            <a:ext cx="5050217" cy="378857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3">
            <a:extLst>
              <a:ext uri="{FF2B5EF4-FFF2-40B4-BE49-F238E27FC236}">
                <a16:creationId xmlns:a16="http://schemas.microsoft.com/office/drawing/2014/main" id="{85315423-EB20-9C56-53EB-A2EE92BE20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303" y="2845917"/>
            <a:ext cx="4066325" cy="364242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4" name="Shape 172">
            <a:extLst>
              <a:ext uri="{FF2B5EF4-FFF2-40B4-BE49-F238E27FC236}">
                <a16:creationId xmlns:a16="http://schemas.microsoft.com/office/drawing/2014/main" id="{AF522D55-E8B7-4F31-5CD6-7E273489AE68}"/>
              </a:ext>
            </a:extLst>
          </p:cNvPr>
          <p:cNvSpPr txBox="1">
            <a:spLocks noChangeArrowheads="1"/>
          </p:cNvSpPr>
          <p:nvPr/>
        </p:nvSpPr>
        <p:spPr bwMode="auto">
          <a:xfrm>
            <a:off x="356391" y="1414033"/>
            <a:ext cx="5884108" cy="144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114300">
              <a:spcBef>
                <a:spcPct val="20000"/>
              </a:spcBef>
              <a:buChar char="•"/>
              <a:defRPr sz="3200">
                <a:solidFill>
                  <a:schemeClr val="tx1"/>
                </a:solidFill>
                <a:latin typeface="Arial" panose="020B0604020202020204" pitchFamily="34" charset="0"/>
              </a:defRPr>
            </a:lvl1pPr>
            <a:lvl2pPr marL="914400" indent="-317500">
              <a:spcBef>
                <a:spcPct val="20000"/>
              </a:spcBef>
              <a:buChar char="–"/>
              <a:defRPr sz="2800">
                <a:solidFill>
                  <a:schemeClr val="tx1"/>
                </a:solidFill>
                <a:latin typeface="Arial" panose="020B0604020202020204" pitchFamily="34" charset="0"/>
              </a:defRPr>
            </a:lvl2pPr>
            <a:lvl3pPr marL="1371600" indent="-317500">
              <a:spcBef>
                <a:spcPct val="20000"/>
              </a:spcBef>
              <a:buChar char="•"/>
              <a:defRPr sz="2400">
                <a:solidFill>
                  <a:schemeClr val="tx1"/>
                </a:solidFill>
                <a:latin typeface="Arial" panose="020B0604020202020204" pitchFamily="34" charset="0"/>
              </a:defRPr>
            </a:lvl3pPr>
            <a:lvl4pPr marL="1828800" indent="-317500">
              <a:spcBef>
                <a:spcPct val="20000"/>
              </a:spcBef>
              <a:buChar char="–"/>
              <a:defRPr sz="2000">
                <a:solidFill>
                  <a:schemeClr val="tx1"/>
                </a:solidFill>
                <a:latin typeface="Arial" panose="020B0604020202020204" pitchFamily="34" charset="0"/>
              </a:defRPr>
            </a:lvl4pPr>
            <a:lvl5pPr marL="2286000" indent="-317500">
              <a:spcBef>
                <a:spcPct val="20000"/>
              </a:spcBef>
              <a:buChar char="»"/>
              <a:defRPr sz="2000">
                <a:solidFill>
                  <a:schemeClr val="tx1"/>
                </a:solidFill>
                <a:latin typeface="Arial" panose="020B0604020202020204" pitchFamily="34" charset="0"/>
              </a:defRPr>
            </a:lvl5pPr>
            <a:lvl6pPr marL="2743200" indent="-3175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3175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3175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3175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Pts val="1800"/>
              <a:buFontTx/>
              <a:buNone/>
            </a:pPr>
            <a:r>
              <a:rPr lang="en-US" altLang="en-US" sz="2400" dirty="0"/>
              <a:t>Foster partnerships including Library, Recreation, Town Officials, local transit, other agencies (YMCA), and residents.</a:t>
            </a:r>
          </a:p>
        </p:txBody>
      </p:sp>
      <p:sp>
        <p:nvSpPr>
          <p:cNvPr id="43015" name="TextBox 2">
            <a:extLst>
              <a:ext uri="{FF2B5EF4-FFF2-40B4-BE49-F238E27FC236}">
                <a16:creationId xmlns:a16="http://schemas.microsoft.com/office/drawing/2014/main" id="{8DB8EAAA-FCEB-6C4A-D0B0-5D39A23E3171}"/>
              </a:ext>
            </a:extLst>
          </p:cNvPr>
          <p:cNvSpPr txBox="1">
            <a:spLocks noChangeArrowheads="1"/>
          </p:cNvSpPr>
          <p:nvPr/>
        </p:nvSpPr>
        <p:spPr bwMode="auto">
          <a:xfrm>
            <a:off x="6240499" y="5618169"/>
            <a:ext cx="53775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Local Transit “Touch the Bus” event during Old Home Day, Goffstown, NH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95C169B-FA96-BA00-907F-10B7B55AE2CC}"/>
              </a:ext>
            </a:extLst>
          </p:cNvPr>
          <p:cNvSpPr txBox="1"/>
          <p:nvPr/>
        </p:nvSpPr>
        <p:spPr>
          <a:xfrm>
            <a:off x="985157" y="1157148"/>
            <a:ext cx="3719471" cy="1723549"/>
          </a:xfrm>
          <a:prstGeom prst="rect">
            <a:avLst/>
          </a:prstGeom>
          <a:noFill/>
        </p:spPr>
        <p:txBody>
          <a:bodyPr wrap="square">
            <a:spAutoFit/>
          </a:bodyPr>
          <a:lstStyle/>
          <a:p>
            <a:pPr eaLnBrk="1" hangingPunct="1">
              <a:spcAft>
                <a:spcPts val="1200"/>
              </a:spcAft>
              <a:defRPr/>
            </a:pPr>
            <a:r>
              <a:rPr lang="en-US" sz="2400" b="1" i="1" u="sng" dirty="0">
                <a:solidFill>
                  <a:srgbClr val="5F1B55"/>
                </a:solidFill>
                <a:latin typeface="+mj-lt"/>
              </a:rPr>
              <a:t>Transportation Survey</a:t>
            </a:r>
          </a:p>
          <a:p>
            <a:pPr eaLnBrk="1" hangingPunct="1">
              <a:defRPr/>
            </a:pPr>
            <a:r>
              <a:rPr lang="en-US" sz="2400" b="1" i="1" dirty="0">
                <a:solidFill>
                  <a:schemeClr val="accent5">
                    <a:lumMod val="75000"/>
                  </a:schemeClr>
                </a:solidFill>
                <a:latin typeface="+mj-lt"/>
              </a:rPr>
              <a:t>Question</a:t>
            </a:r>
            <a:r>
              <a:rPr lang="en-US" sz="2400" i="1" dirty="0">
                <a:solidFill>
                  <a:schemeClr val="accent5">
                    <a:lumMod val="75000"/>
                  </a:schemeClr>
                </a:solidFill>
                <a:latin typeface="+mj-lt"/>
              </a:rPr>
              <a:t>: Are you aware of the transit program in your community? </a:t>
            </a:r>
          </a:p>
        </p:txBody>
      </p:sp>
      <p:graphicFrame>
        <p:nvGraphicFramePr>
          <p:cNvPr id="13" name="Chart 12">
            <a:extLst>
              <a:ext uri="{FF2B5EF4-FFF2-40B4-BE49-F238E27FC236}">
                <a16:creationId xmlns:a16="http://schemas.microsoft.com/office/drawing/2014/main" id="{F0151CF6-1BC9-9C90-553D-B838D17A692C}"/>
              </a:ext>
            </a:extLst>
          </p:cNvPr>
          <p:cNvGraphicFramePr>
            <a:graphicFrameLocks/>
          </p:cNvGraphicFramePr>
          <p:nvPr>
            <p:extLst>
              <p:ext uri="{D42A27DB-BD31-4B8C-83A1-F6EECF244321}">
                <p14:modId xmlns:p14="http://schemas.microsoft.com/office/powerpoint/2010/main" val="4153881002"/>
              </p:ext>
            </p:extLst>
          </p:nvPr>
        </p:nvGraphicFramePr>
        <p:xfrm>
          <a:off x="4704628" y="1376516"/>
          <a:ext cx="6783248" cy="5135073"/>
        </p:xfrm>
        <a:graphic>
          <a:graphicData uri="http://schemas.openxmlformats.org/drawingml/2006/chart">
            <c:chart xmlns:c="http://schemas.openxmlformats.org/drawingml/2006/chart" xmlns:r="http://schemas.openxmlformats.org/officeDocument/2006/relationships" r:id="rId3"/>
          </a:graphicData>
        </a:graphic>
      </p:graphicFrame>
      <p:pic>
        <p:nvPicPr>
          <p:cNvPr id="30725" name="Picture 4">
            <a:extLst>
              <a:ext uri="{FF2B5EF4-FFF2-40B4-BE49-F238E27FC236}">
                <a16:creationId xmlns:a16="http://schemas.microsoft.com/office/drawing/2014/main" id="{3CD7E57D-6704-330B-374F-5DC1135DB1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940" y="3221608"/>
            <a:ext cx="3839748" cy="270344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FD7B7C1-6DC5-3928-4A6A-8AABCAD61F1F}"/>
              </a:ext>
            </a:extLst>
          </p:cNvPr>
          <p:cNvSpPr txBox="1">
            <a:spLocks noChangeArrowheads="1"/>
          </p:cNvSpPr>
          <p:nvPr/>
        </p:nvSpPr>
        <p:spPr>
          <a:xfrm>
            <a:off x="0" y="346411"/>
            <a:ext cx="12192000" cy="678518"/>
          </a:xfrm>
          <a:prstGeom prst="rect">
            <a:avLst/>
          </a:prstGeom>
          <a:solidFill>
            <a:schemeClr val="accent5">
              <a:lumMod val="75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rPr>
              <a:t>Phase II – Community Transportation Surveys</a:t>
            </a:r>
            <a:endParaRPr lang="en-US" altLang="en-US" sz="3200" b="1" i="1" u="sng" dirty="0">
              <a:solidFill>
                <a:schemeClr val="bg1"/>
              </a:solidFill>
              <a:latin typeface="+mn-lt"/>
              <a:ea typeface="+mj-ea"/>
              <a:cs typeface="Leelawadee" panose="020B0502040204020203" pitchFamily="34" charset="-34"/>
              <a:sym typeface="Arial"/>
            </a:endParaRPr>
          </a:p>
        </p:txBody>
      </p:sp>
      <p:sp>
        <p:nvSpPr>
          <p:cNvPr id="4" name="TextBox 3">
            <a:extLst>
              <a:ext uri="{FF2B5EF4-FFF2-40B4-BE49-F238E27FC236}">
                <a16:creationId xmlns:a16="http://schemas.microsoft.com/office/drawing/2014/main" id="{6E0B5173-3C36-6291-8A01-6187BF8DE633}"/>
              </a:ext>
            </a:extLst>
          </p:cNvPr>
          <p:cNvSpPr txBox="1"/>
          <p:nvPr/>
        </p:nvSpPr>
        <p:spPr>
          <a:xfrm>
            <a:off x="7430812" y="5925050"/>
            <a:ext cx="1776249" cy="369332"/>
          </a:xfrm>
          <a:prstGeom prst="rect">
            <a:avLst/>
          </a:prstGeom>
          <a:noFill/>
        </p:spPr>
        <p:txBody>
          <a:bodyPr wrap="square">
            <a:spAutoFit/>
          </a:bodyPr>
          <a:lstStyle/>
          <a:p>
            <a:r>
              <a:rPr lang="en-US" sz="1800" kern="1200" dirty="0">
                <a:solidFill>
                  <a:srgbClr val="FF0000"/>
                </a:solidFill>
                <a:latin typeface="Arial Narrow" panose="020B0606020202030204" pitchFamily="34" charset="0"/>
                <a:ea typeface="+mn-ea"/>
                <a:cs typeface="+mn-cs"/>
              </a:rPr>
              <a:t>Population: 5,300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4E403-16E9-D29C-A6C7-4D52BA91853C}"/>
            </a:ext>
          </a:extLst>
        </p:cNvPr>
        <p:cNvGrpSpPr/>
        <p:nvPr/>
      </p:nvGrpSpPr>
      <p:grpSpPr>
        <a:xfrm>
          <a:off x="0" y="0"/>
          <a:ext cx="0" cy="0"/>
          <a:chOff x="0" y="0"/>
          <a:chExt cx="0" cy="0"/>
        </a:xfrm>
      </p:grpSpPr>
      <p:pic>
        <p:nvPicPr>
          <p:cNvPr id="12" name="Picture 7">
            <a:extLst>
              <a:ext uri="{FF2B5EF4-FFF2-40B4-BE49-F238E27FC236}">
                <a16:creationId xmlns:a16="http://schemas.microsoft.com/office/drawing/2014/main" id="{C5CB3281-3049-5741-4371-A44FBF71B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493" y="1433199"/>
            <a:ext cx="2409304" cy="4413472"/>
          </a:xfrm>
          <a:prstGeom prst="rect">
            <a:avLst/>
          </a:prstGeom>
          <a:noFill/>
          <a:ln w="25400">
            <a:solidFill>
              <a:schemeClr val="accent5">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a:extLst>
              <a:ext uri="{FF2B5EF4-FFF2-40B4-BE49-F238E27FC236}">
                <a16:creationId xmlns:a16="http://schemas.microsoft.com/office/drawing/2014/main" id="{8D6F822D-F402-F82C-CCD4-29E3F49AEC54}"/>
              </a:ext>
            </a:extLst>
          </p:cNvPr>
          <p:cNvGrpSpPr/>
          <p:nvPr/>
        </p:nvGrpSpPr>
        <p:grpSpPr>
          <a:xfrm>
            <a:off x="5521234" y="2094230"/>
            <a:ext cx="6502600" cy="4548816"/>
            <a:chOff x="5521234" y="1315133"/>
            <a:chExt cx="6502600" cy="4548816"/>
          </a:xfrm>
        </p:grpSpPr>
        <p:pic>
          <p:nvPicPr>
            <p:cNvPr id="23" name="Picture 1">
              <a:extLst>
                <a:ext uri="{FF2B5EF4-FFF2-40B4-BE49-F238E27FC236}">
                  <a16:creationId xmlns:a16="http://schemas.microsoft.com/office/drawing/2014/main" id="{A671A211-3763-FDB2-ADD8-AF0593F7EB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36518" y="1315133"/>
              <a:ext cx="5687316" cy="4548816"/>
            </a:xfrm>
            <a:prstGeom prst="rect">
              <a:avLst/>
            </a:prstGeom>
            <a:noFill/>
            <a:ln w="25400">
              <a:solidFill>
                <a:schemeClr val="accent5">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E756B4DF-264D-64A0-3F66-AC1DB76F5A86}"/>
                </a:ext>
              </a:extLst>
            </p:cNvPr>
            <p:cNvCxnSpPr>
              <a:cxnSpLocks/>
            </p:cNvCxnSpPr>
            <p:nvPr/>
          </p:nvCxnSpPr>
          <p:spPr>
            <a:xfrm flipV="1">
              <a:off x="5521234" y="3871280"/>
              <a:ext cx="3030583" cy="472233"/>
            </a:xfrm>
            <a:prstGeom prst="straightConnector1">
              <a:avLst/>
            </a:prstGeom>
            <a:ln w="381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Google Shape;102;p14">
            <a:extLst>
              <a:ext uri="{FF2B5EF4-FFF2-40B4-BE49-F238E27FC236}">
                <a16:creationId xmlns:a16="http://schemas.microsoft.com/office/drawing/2014/main" id="{B68CACE7-37F0-4695-9EB2-76AE1945DFB7}"/>
              </a:ext>
            </a:extLst>
          </p:cNvPr>
          <p:cNvSpPr txBox="1">
            <a:spLocks noGrp="1"/>
          </p:cNvSpPr>
          <p:nvPr>
            <p:ph type="title"/>
          </p:nvPr>
        </p:nvSpPr>
        <p:spPr>
          <a:xfrm>
            <a:off x="0" y="293579"/>
            <a:ext cx="12192000" cy="640472"/>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p>
            <a:pPr algn="ctr">
              <a:spcBef>
                <a:spcPct val="0"/>
              </a:spcBef>
              <a:buSzPts val="4400"/>
            </a:pPr>
            <a:r>
              <a:rPr lang="en-US" sz="3200" b="1" i="1" u="sng" kern="1200" dirty="0">
                <a:solidFill>
                  <a:schemeClr val="bg1"/>
                </a:solidFill>
                <a:latin typeface="+mj-lt"/>
                <a:ea typeface="+mj-ea"/>
                <a:cs typeface="+mj-cs"/>
                <a:sym typeface="Roboto"/>
              </a:rPr>
              <a:t>What Communities Are We Talking About</a:t>
            </a:r>
            <a:endParaRPr sz="3200" b="1" i="1" u="sng" kern="1200" dirty="0">
              <a:solidFill>
                <a:schemeClr val="bg1"/>
              </a:solidFill>
              <a:latin typeface="+mj-lt"/>
              <a:ea typeface="+mj-ea"/>
              <a:cs typeface="+mj-cs"/>
              <a:sym typeface="Roboto"/>
            </a:endParaRPr>
          </a:p>
        </p:txBody>
      </p:sp>
      <p:pic>
        <p:nvPicPr>
          <p:cNvPr id="3" name="Picture 2">
            <a:extLst>
              <a:ext uri="{FF2B5EF4-FFF2-40B4-BE49-F238E27FC236}">
                <a16:creationId xmlns:a16="http://schemas.microsoft.com/office/drawing/2014/main" id="{F774026C-4A20-AEE9-46D4-79075CD4951A}"/>
              </a:ext>
            </a:extLst>
          </p:cNvPr>
          <p:cNvPicPr>
            <a:picLocks noChangeAspect="1"/>
          </p:cNvPicPr>
          <p:nvPr/>
        </p:nvPicPr>
        <p:blipFill>
          <a:blip r:embed="rId5"/>
          <a:stretch>
            <a:fillRect/>
          </a:stretch>
        </p:blipFill>
        <p:spPr>
          <a:xfrm>
            <a:off x="168166" y="1129395"/>
            <a:ext cx="3597607" cy="5084618"/>
          </a:xfrm>
          <a:prstGeom prst="rect">
            <a:avLst/>
          </a:prstGeom>
          <a:noFill/>
          <a:ln w="25400">
            <a:solidFill>
              <a:schemeClr val="accent5">
                <a:lumMod val="60000"/>
                <a:lumOff val="40000"/>
              </a:schemeClr>
            </a:solidFill>
            <a:miter lim="800000"/>
            <a:headEnd/>
            <a:tailEnd/>
          </a:ln>
        </p:spPr>
      </p:pic>
      <p:sp>
        <p:nvSpPr>
          <p:cNvPr id="5" name="Star: 5 Points 4">
            <a:extLst>
              <a:ext uri="{FF2B5EF4-FFF2-40B4-BE49-F238E27FC236}">
                <a16:creationId xmlns:a16="http://schemas.microsoft.com/office/drawing/2014/main" id="{0597DAD8-3391-CEEC-061B-BBA75D8843B1}"/>
              </a:ext>
            </a:extLst>
          </p:cNvPr>
          <p:cNvSpPr/>
          <p:nvPr/>
        </p:nvSpPr>
        <p:spPr>
          <a:xfrm>
            <a:off x="1824927" y="5122610"/>
            <a:ext cx="195455" cy="192593"/>
          </a:xfrm>
          <a:prstGeom prst="star5">
            <a:avLst/>
          </a:prstGeom>
          <a:solidFill>
            <a:srgbClr val="FFFF00"/>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A708EF5-6759-CA7B-9E35-B382BAEC11B3}"/>
              </a:ext>
            </a:extLst>
          </p:cNvPr>
          <p:cNvCxnSpPr>
            <a:cxnSpLocks/>
          </p:cNvCxnSpPr>
          <p:nvPr/>
        </p:nvCxnSpPr>
        <p:spPr>
          <a:xfrm flipV="1">
            <a:off x="1824927" y="4093939"/>
            <a:ext cx="2677404" cy="274699"/>
          </a:xfrm>
          <a:prstGeom prst="straightConnector1">
            <a:avLst/>
          </a:prstGeom>
          <a:ln w="38100">
            <a:solidFill>
              <a:srgbClr val="FF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07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D0922B-1F86-CBF9-9867-DCECE9CC78A2}"/>
              </a:ext>
            </a:extLst>
          </p:cNvPr>
          <p:cNvPicPr>
            <a:picLocks noChangeAspect="1"/>
          </p:cNvPicPr>
          <p:nvPr/>
        </p:nvPicPr>
        <p:blipFill>
          <a:blip r:embed="rId3"/>
          <a:stretch>
            <a:fillRect/>
          </a:stretch>
        </p:blipFill>
        <p:spPr>
          <a:xfrm>
            <a:off x="2516274" y="1411899"/>
            <a:ext cx="7021763" cy="4285806"/>
          </a:xfrm>
          <a:prstGeom prst="rect">
            <a:avLst/>
          </a:prstGeom>
        </p:spPr>
      </p:pic>
      <p:sp>
        <p:nvSpPr>
          <p:cNvPr id="4" name="TextBox 3">
            <a:extLst>
              <a:ext uri="{FF2B5EF4-FFF2-40B4-BE49-F238E27FC236}">
                <a16:creationId xmlns:a16="http://schemas.microsoft.com/office/drawing/2014/main" id="{DAA33FA6-683B-BB79-C36D-3EA8F7010C68}"/>
              </a:ext>
            </a:extLst>
          </p:cNvPr>
          <p:cNvSpPr txBox="1"/>
          <p:nvPr/>
        </p:nvSpPr>
        <p:spPr>
          <a:xfrm>
            <a:off x="3115258" y="5874404"/>
            <a:ext cx="5576915" cy="523220"/>
          </a:xfrm>
          <a:prstGeom prst="rect">
            <a:avLst/>
          </a:prstGeom>
          <a:solidFill>
            <a:srgbClr val="FFFF00"/>
          </a:solidFill>
        </p:spPr>
        <p:txBody>
          <a:bodyPr wrap="square" rtlCol="0">
            <a:spAutoFit/>
          </a:bodyPr>
          <a:lstStyle/>
          <a:p>
            <a:r>
              <a:rPr lang="en-US" sz="2800" b="1" dirty="0"/>
              <a:t>https://accessnavigators.com/</a:t>
            </a:r>
          </a:p>
        </p:txBody>
      </p:sp>
      <p:sp>
        <p:nvSpPr>
          <p:cNvPr id="5" name="Rectangle 2">
            <a:extLst>
              <a:ext uri="{FF2B5EF4-FFF2-40B4-BE49-F238E27FC236}">
                <a16:creationId xmlns:a16="http://schemas.microsoft.com/office/drawing/2014/main" id="{06019102-B3ED-3861-4A18-738420C19994}"/>
              </a:ext>
            </a:extLst>
          </p:cNvPr>
          <p:cNvSpPr txBox="1">
            <a:spLocks noChangeArrowheads="1"/>
          </p:cNvSpPr>
          <p:nvPr/>
        </p:nvSpPr>
        <p:spPr bwMode="auto">
          <a:xfrm>
            <a:off x="0" y="223881"/>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Phase II Partnerships: Access Navigators</a:t>
            </a:r>
          </a:p>
        </p:txBody>
      </p:sp>
    </p:spTree>
    <p:extLst>
      <p:ext uri="{BB962C8B-B14F-4D97-AF65-F5344CB8AC3E}">
        <p14:creationId xmlns:p14="http://schemas.microsoft.com/office/powerpoint/2010/main" val="3232544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32" y="1062081"/>
            <a:ext cx="10515600" cy="928689"/>
          </a:xfrm>
        </p:spPr>
        <p:txBody>
          <a:bodyPr>
            <a:normAutofit/>
          </a:bodyPr>
          <a:lstStyle/>
          <a:p>
            <a:pPr>
              <a:defRPr/>
            </a:pPr>
            <a:r>
              <a:rPr lang="en-US" sz="3600" b="1" i="1" u="sng" dirty="0"/>
              <a:t>4 Things to Look for on Site Visits</a:t>
            </a:r>
          </a:p>
        </p:txBody>
      </p:sp>
      <p:pic>
        <p:nvPicPr>
          <p:cNvPr id="29699"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10219116" y="3249500"/>
            <a:ext cx="1479550" cy="2631306"/>
          </a:xfrm>
          <a:noFill/>
          <a:ln w="25400">
            <a:solidFill>
              <a:schemeClr val="tx1"/>
            </a:solidFill>
            <a:miter lim="800000"/>
            <a:headEnd/>
            <a:tailEnd/>
          </a:ln>
        </p:spPr>
      </p:pic>
      <p:sp>
        <p:nvSpPr>
          <p:cNvPr id="29700" name="Content Placeholder 3"/>
          <p:cNvSpPr>
            <a:spLocks noGrp="1"/>
          </p:cNvSpPr>
          <p:nvPr>
            <p:ph sz="half" idx="2"/>
          </p:nvPr>
        </p:nvSpPr>
        <p:spPr>
          <a:xfrm>
            <a:off x="493209" y="1883937"/>
            <a:ext cx="5553075" cy="4525963"/>
          </a:xfrm>
        </p:spPr>
        <p:txBody>
          <a:bodyPr>
            <a:normAutofit fontScale="92500"/>
          </a:bodyPr>
          <a:lstStyle/>
          <a:p>
            <a:pPr marL="285750" indent="-285750">
              <a:lnSpc>
                <a:spcPct val="100000"/>
              </a:lnSpc>
              <a:spcBef>
                <a:spcPct val="0"/>
              </a:spcBef>
              <a:spcAft>
                <a:spcPts val="1200"/>
              </a:spcAft>
              <a:buClr>
                <a:srgbClr val="000000"/>
              </a:buClr>
            </a:pPr>
            <a:r>
              <a:rPr lang="en-US" altLang="en-US" sz="2600" b="1" i="1" dirty="0">
                <a:solidFill>
                  <a:schemeClr val="tx1"/>
                </a:solidFill>
                <a:latin typeface="+mj-lt"/>
                <a:cs typeface="Leelawadee" panose="020B0502040204020203" pitchFamily="34" charset="-34"/>
              </a:rPr>
              <a:t>Is parking accessible to entry?</a:t>
            </a:r>
          </a:p>
          <a:p>
            <a:pPr marL="285750" indent="-285750">
              <a:lnSpc>
                <a:spcPct val="100000"/>
              </a:lnSpc>
              <a:spcBef>
                <a:spcPct val="0"/>
              </a:spcBef>
              <a:spcAft>
                <a:spcPts val="1200"/>
              </a:spcAft>
              <a:buClr>
                <a:srgbClr val="000000"/>
              </a:buClr>
            </a:pPr>
            <a:r>
              <a:rPr lang="en-US" altLang="en-US" sz="2600" b="1" i="1" dirty="0">
                <a:solidFill>
                  <a:schemeClr val="tx1"/>
                </a:solidFill>
                <a:latin typeface="+mj-lt"/>
                <a:cs typeface="Leelawadee" panose="020B0502040204020203" pitchFamily="34" charset="-34"/>
              </a:rPr>
              <a:t>Can you get into the door?</a:t>
            </a:r>
          </a:p>
          <a:p>
            <a:pPr lvl="1"/>
            <a:r>
              <a:rPr lang="en-US" altLang="en-US" dirty="0"/>
              <a:t>32” wide, has flat surface or ramp</a:t>
            </a:r>
          </a:p>
          <a:p>
            <a:pPr marL="285750" indent="-285750">
              <a:lnSpc>
                <a:spcPct val="100000"/>
              </a:lnSpc>
              <a:spcBef>
                <a:spcPct val="0"/>
              </a:spcBef>
              <a:spcAft>
                <a:spcPts val="1200"/>
              </a:spcAft>
              <a:buClr>
                <a:srgbClr val="000000"/>
              </a:buClr>
            </a:pPr>
            <a:r>
              <a:rPr lang="en-US" altLang="en-US" sz="2600" b="1" i="1" dirty="0">
                <a:solidFill>
                  <a:schemeClr val="tx1"/>
                </a:solidFill>
                <a:latin typeface="+mj-lt"/>
                <a:cs typeface="Leelawadee" panose="020B0502040204020203" pitchFamily="34" charset="-34"/>
              </a:rPr>
              <a:t>Can you use the facility with ease?</a:t>
            </a:r>
          </a:p>
          <a:p>
            <a:pPr lvl="1"/>
            <a:r>
              <a:rPr lang="en-US" altLang="en-US" dirty="0"/>
              <a:t>Tables spaced apart</a:t>
            </a:r>
          </a:p>
          <a:p>
            <a:pPr lvl="1"/>
            <a:r>
              <a:rPr lang="en-US" altLang="en-US" dirty="0"/>
              <a:t>Paths free of obstructions</a:t>
            </a:r>
          </a:p>
          <a:p>
            <a:pPr marL="285750" indent="-285750">
              <a:lnSpc>
                <a:spcPct val="100000"/>
              </a:lnSpc>
              <a:spcBef>
                <a:spcPct val="0"/>
              </a:spcBef>
              <a:spcAft>
                <a:spcPts val="1200"/>
              </a:spcAft>
              <a:buClr>
                <a:srgbClr val="000000"/>
              </a:buClr>
            </a:pPr>
            <a:r>
              <a:rPr lang="en-US" altLang="en-US" sz="2600" b="1" i="1" dirty="0">
                <a:solidFill>
                  <a:schemeClr val="tx1"/>
                </a:solidFill>
                <a:latin typeface="+mj-lt"/>
                <a:cs typeface="Leelawadee" panose="020B0502040204020203" pitchFamily="34" charset="-34"/>
              </a:rPr>
              <a:t>Is the bathroom accessible?</a:t>
            </a:r>
          </a:p>
          <a:p>
            <a:pPr lvl="1"/>
            <a:r>
              <a:rPr lang="en-US" altLang="en-US" dirty="0"/>
              <a:t>Flat entrance, sufficient area</a:t>
            </a:r>
          </a:p>
          <a:p>
            <a:pPr lvl="1"/>
            <a:r>
              <a:rPr lang="en-US" altLang="en-US" dirty="0"/>
              <a:t>Elevator-accessible if on different level</a:t>
            </a:r>
          </a:p>
        </p:txBody>
      </p:sp>
      <p:pic>
        <p:nvPicPr>
          <p:cNvPr id="3" name="Picture 2">
            <a:extLst>
              <a:ext uri="{FF2B5EF4-FFF2-40B4-BE49-F238E27FC236}">
                <a16:creationId xmlns:a16="http://schemas.microsoft.com/office/drawing/2014/main" id="{7DCCFA60-B81D-1E31-8478-82200716296E}"/>
              </a:ext>
            </a:extLst>
          </p:cNvPr>
          <p:cNvPicPr>
            <a:picLocks noChangeAspect="1"/>
          </p:cNvPicPr>
          <p:nvPr/>
        </p:nvPicPr>
        <p:blipFill>
          <a:blip r:embed="rId4"/>
          <a:stretch>
            <a:fillRect/>
          </a:stretch>
        </p:blipFill>
        <p:spPr>
          <a:xfrm>
            <a:off x="6434817" y="2058283"/>
            <a:ext cx="3395766" cy="3822523"/>
          </a:xfrm>
          <a:prstGeom prst="rect">
            <a:avLst/>
          </a:prstGeom>
        </p:spPr>
      </p:pic>
      <p:sp>
        <p:nvSpPr>
          <p:cNvPr id="4" name="Rectangle 2">
            <a:extLst>
              <a:ext uri="{FF2B5EF4-FFF2-40B4-BE49-F238E27FC236}">
                <a16:creationId xmlns:a16="http://schemas.microsoft.com/office/drawing/2014/main" id="{30CA2EF3-0AE2-9DA1-5963-B03203D33F93}"/>
              </a:ext>
            </a:extLst>
          </p:cNvPr>
          <p:cNvSpPr txBox="1">
            <a:spLocks noChangeArrowheads="1"/>
          </p:cNvSpPr>
          <p:nvPr/>
        </p:nvSpPr>
        <p:spPr bwMode="auto">
          <a:xfrm>
            <a:off x="0" y="223881"/>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Phase II : Accessibility Focus</a:t>
            </a:r>
          </a:p>
        </p:txBody>
      </p:sp>
    </p:spTree>
    <p:extLst>
      <p:ext uri="{BB962C8B-B14F-4D97-AF65-F5344CB8AC3E}">
        <p14:creationId xmlns:p14="http://schemas.microsoft.com/office/powerpoint/2010/main" val="279133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706327" y="946439"/>
            <a:ext cx="8515350" cy="838200"/>
          </a:xfrm>
        </p:spPr>
        <p:txBody>
          <a:bodyPr>
            <a:normAutofit/>
          </a:bodyPr>
          <a:lstStyle/>
          <a:p>
            <a:pPr algn="l"/>
            <a:r>
              <a:rPr lang="en-US" altLang="en-US" sz="3200" b="1" i="1" dirty="0"/>
              <a:t>Downtown Manchester Business Surveys</a:t>
            </a:r>
          </a:p>
        </p:txBody>
      </p:sp>
      <p:sp>
        <p:nvSpPr>
          <p:cNvPr id="44036" name="Content Placeholder 2"/>
          <p:cNvSpPr>
            <a:spLocks noGrp="1"/>
          </p:cNvSpPr>
          <p:nvPr>
            <p:ph sz="half" idx="2"/>
          </p:nvPr>
        </p:nvSpPr>
        <p:spPr>
          <a:xfrm>
            <a:off x="6324601" y="1877220"/>
            <a:ext cx="4593608" cy="2940050"/>
          </a:xfrm>
        </p:spPr>
        <p:txBody>
          <a:bodyPr/>
          <a:lstStyle/>
          <a:p>
            <a:pPr marL="0" indent="0">
              <a:buNone/>
            </a:pPr>
            <a:r>
              <a:rPr lang="en-US" altLang="en-US" sz="2400" b="1" dirty="0"/>
              <a:t>SNHPC staff worked with students and willing businesses to conduct age-friendly business surveys.</a:t>
            </a:r>
          </a:p>
        </p:txBody>
      </p:sp>
      <p:pic>
        <p:nvPicPr>
          <p:cNvPr id="44037" name="Picture 2" descr="C:\Users\svonaulock\AppData\Local\Microsoft\Windows\Temporary Internet Files\Content.Outlook\VXHVLEV8\20170413_152431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777" y="1804195"/>
            <a:ext cx="50006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8F6E98F-96AC-53EC-1398-0673EDC29C17}"/>
              </a:ext>
            </a:extLst>
          </p:cNvPr>
          <p:cNvSpPr txBox="1">
            <a:spLocks noChangeArrowheads="1"/>
          </p:cNvSpPr>
          <p:nvPr/>
        </p:nvSpPr>
        <p:spPr bwMode="auto">
          <a:xfrm>
            <a:off x="0" y="161708"/>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Phase II Partnership with SNHU</a:t>
            </a:r>
          </a:p>
        </p:txBody>
      </p:sp>
    </p:spTree>
    <p:extLst>
      <p:ext uri="{BB962C8B-B14F-4D97-AF65-F5344CB8AC3E}">
        <p14:creationId xmlns:p14="http://schemas.microsoft.com/office/powerpoint/2010/main" val="2412706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1771708" y="1048657"/>
            <a:ext cx="8099880" cy="9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altLang="en-US" sz="2400" b="1" i="1" u="sng" dirty="0">
                <a:solidFill>
                  <a:schemeClr val="accent5">
                    <a:lumMod val="75000"/>
                  </a:schemeClr>
                </a:solidFill>
              </a:rPr>
              <a:t>Which accessible features does the library provide?</a:t>
            </a:r>
            <a:endParaRPr lang="en-US" sz="2400" b="1" i="1" u="sng" dirty="0">
              <a:solidFill>
                <a:schemeClr val="accent5">
                  <a:lumMod val="75000"/>
                </a:schemeClr>
              </a:solidFill>
            </a:endParaRPr>
          </a:p>
        </p:txBody>
      </p:sp>
      <p:sp>
        <p:nvSpPr>
          <p:cNvPr id="7" name="TextBox 1"/>
          <p:cNvSpPr txBox="1">
            <a:spLocks noChangeArrowheads="1"/>
          </p:cNvSpPr>
          <p:nvPr/>
        </p:nvSpPr>
        <p:spPr bwMode="auto">
          <a:xfrm>
            <a:off x="1066322" y="1944806"/>
            <a:ext cx="3919538" cy="39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spcAft>
                <a:spcPts val="650"/>
              </a:spcAft>
              <a:buNone/>
            </a:pPr>
            <a:r>
              <a:rPr lang="en-US" altLang="en-US" sz="2000" b="1" dirty="0"/>
              <a:t>Flat entryway</a:t>
            </a:r>
          </a:p>
          <a:p>
            <a:pPr algn="r" eaLnBrk="1" hangingPunct="1">
              <a:spcBef>
                <a:spcPct val="0"/>
              </a:spcBef>
              <a:spcAft>
                <a:spcPts val="650"/>
              </a:spcAft>
              <a:buNone/>
            </a:pPr>
            <a:r>
              <a:rPr lang="en-US" altLang="en-US" sz="2000" b="1" dirty="0"/>
              <a:t>Wheelchair accessible</a:t>
            </a:r>
          </a:p>
          <a:p>
            <a:pPr algn="r" eaLnBrk="1" hangingPunct="1">
              <a:spcBef>
                <a:spcPct val="0"/>
              </a:spcBef>
              <a:spcAft>
                <a:spcPts val="650"/>
              </a:spcAft>
              <a:buNone/>
            </a:pPr>
            <a:r>
              <a:rPr lang="en-US" altLang="en-US" sz="2000" b="1" dirty="0"/>
              <a:t>Non-slip surface</a:t>
            </a:r>
          </a:p>
          <a:p>
            <a:pPr algn="r" eaLnBrk="1" hangingPunct="1">
              <a:spcBef>
                <a:spcPct val="0"/>
              </a:spcBef>
              <a:spcAft>
                <a:spcPts val="650"/>
              </a:spcAft>
              <a:buNone/>
            </a:pPr>
            <a:r>
              <a:rPr lang="en-US" altLang="en-US" sz="2200" b="1" dirty="0">
                <a:solidFill>
                  <a:srgbClr val="FF0000"/>
                </a:solidFill>
              </a:rPr>
              <a:t>Transportation Options</a:t>
            </a:r>
          </a:p>
          <a:p>
            <a:pPr algn="r" eaLnBrk="1" hangingPunct="1">
              <a:spcBef>
                <a:spcPct val="0"/>
              </a:spcBef>
              <a:spcAft>
                <a:spcPts val="650"/>
              </a:spcAft>
              <a:buNone/>
            </a:pPr>
            <a:r>
              <a:rPr lang="en-US" altLang="en-US" sz="2000" b="1" dirty="0"/>
              <a:t>Delivery of library books</a:t>
            </a:r>
          </a:p>
          <a:p>
            <a:pPr algn="r" eaLnBrk="1" hangingPunct="1">
              <a:spcBef>
                <a:spcPct val="0"/>
              </a:spcBef>
              <a:spcAft>
                <a:spcPts val="650"/>
              </a:spcAft>
              <a:buNone/>
            </a:pPr>
            <a:r>
              <a:rPr lang="en-US" altLang="en-US" sz="2000" b="1" dirty="0"/>
              <a:t>Curbside book-drop</a:t>
            </a:r>
          </a:p>
          <a:p>
            <a:pPr algn="r" eaLnBrk="1" hangingPunct="1">
              <a:spcBef>
                <a:spcPct val="0"/>
              </a:spcBef>
              <a:spcAft>
                <a:spcPts val="650"/>
              </a:spcAft>
              <a:buNone/>
            </a:pPr>
            <a:r>
              <a:rPr lang="en-US" altLang="en-US" sz="2000" b="1" dirty="0"/>
              <a:t>Tactile surfaces</a:t>
            </a:r>
          </a:p>
          <a:p>
            <a:pPr algn="r" eaLnBrk="1" hangingPunct="1">
              <a:spcBef>
                <a:spcPct val="0"/>
              </a:spcBef>
              <a:spcAft>
                <a:spcPts val="650"/>
              </a:spcAft>
              <a:buNone/>
            </a:pPr>
            <a:r>
              <a:rPr lang="en-US" altLang="en-US" sz="2000" b="1" dirty="0"/>
              <a:t>Easy-to-read signage</a:t>
            </a:r>
          </a:p>
          <a:p>
            <a:pPr algn="r" eaLnBrk="1" hangingPunct="1">
              <a:spcBef>
                <a:spcPct val="0"/>
              </a:spcBef>
              <a:spcAft>
                <a:spcPts val="650"/>
              </a:spcAft>
              <a:buNone/>
            </a:pPr>
            <a:r>
              <a:rPr lang="en-US" altLang="en-US" sz="2000" b="1" dirty="0"/>
              <a:t>Braille signage</a:t>
            </a:r>
          </a:p>
          <a:p>
            <a:pPr algn="r" eaLnBrk="1" hangingPunct="1">
              <a:spcBef>
                <a:spcPct val="0"/>
              </a:spcBef>
              <a:spcAft>
                <a:spcPts val="650"/>
              </a:spcAft>
              <a:buNone/>
            </a:pPr>
            <a:r>
              <a:rPr lang="en-US" altLang="en-US" sz="2000" b="1" dirty="0"/>
              <a:t>Accessible bathroom w/ bars</a:t>
            </a:r>
          </a:p>
        </p:txBody>
      </p:sp>
      <p:pic>
        <p:nvPicPr>
          <p:cNvPr id="9" name="Picture 8" descr="chart1075954100.png"/>
          <p:cNvPicPr>
            <a:picLocks noChangeAspect="1"/>
          </p:cNvPicPr>
          <p:nvPr/>
        </p:nvPicPr>
        <p:blipFill rotWithShape="1">
          <a:blip r:embed="rId4"/>
          <a:srcRect l="19199"/>
          <a:stretch/>
        </p:blipFill>
        <p:spPr>
          <a:xfrm>
            <a:off x="5166123" y="1944806"/>
            <a:ext cx="3852862" cy="4402518"/>
          </a:xfrm>
          <a:prstGeom prst="rect">
            <a:avLst/>
          </a:prstGeom>
        </p:spPr>
      </p:pic>
      <p:sp>
        <p:nvSpPr>
          <p:cNvPr id="10" name="TextBox 9"/>
          <p:cNvSpPr txBox="1"/>
          <p:nvPr/>
        </p:nvSpPr>
        <p:spPr>
          <a:xfrm>
            <a:off x="6906804" y="6052197"/>
            <a:ext cx="758100" cy="307777"/>
          </a:xfrm>
          <a:prstGeom prst="rect">
            <a:avLst/>
          </a:prstGeom>
          <a:solidFill>
            <a:schemeClr val="bg1"/>
          </a:solidFill>
        </p:spPr>
        <p:txBody>
          <a:bodyPr wrap="square" rtlCol="0">
            <a:spAutoFit/>
          </a:bodyPr>
          <a:lstStyle/>
          <a:p>
            <a:r>
              <a:rPr lang="en-US" b="1" dirty="0"/>
              <a:t>50%</a:t>
            </a:r>
          </a:p>
        </p:txBody>
      </p:sp>
      <p:cxnSp>
        <p:nvCxnSpPr>
          <p:cNvPr id="3" name="Straight Connector 2"/>
          <p:cNvCxnSpPr/>
          <p:nvPr/>
        </p:nvCxnSpPr>
        <p:spPr bwMode="auto">
          <a:xfrm flipV="1">
            <a:off x="7082496" y="1935403"/>
            <a:ext cx="0" cy="398741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5527041" y="2064782"/>
            <a:ext cx="0" cy="398741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8808493" y="1935402"/>
            <a:ext cx="0" cy="398741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2">
            <a:extLst>
              <a:ext uri="{FF2B5EF4-FFF2-40B4-BE49-F238E27FC236}">
                <a16:creationId xmlns:a16="http://schemas.microsoft.com/office/drawing/2014/main" id="{2A9D404B-25DA-297E-7834-2BF71B7BC196}"/>
              </a:ext>
            </a:extLst>
          </p:cNvPr>
          <p:cNvSpPr txBox="1">
            <a:spLocks noChangeArrowheads="1"/>
          </p:cNvSpPr>
          <p:nvPr/>
        </p:nvSpPr>
        <p:spPr bwMode="auto">
          <a:xfrm>
            <a:off x="0" y="374007"/>
            <a:ext cx="12192000" cy="838200"/>
          </a:xfrm>
          <a:prstGeom prst="rect">
            <a:avLst/>
          </a:prstGeom>
          <a:solidFill>
            <a:schemeClr val="accent5">
              <a:lumMod val="75000"/>
            </a:schemeClr>
          </a:solidFill>
          <a:ln w="381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1200"/>
              </a:spcBef>
              <a:spcAft>
                <a:spcPts val="1200"/>
              </a:spcAft>
            </a:pPr>
            <a:r>
              <a:rPr lang="en-US" altLang="en-US" sz="3200" b="1" i="1" u="sng" dirty="0">
                <a:solidFill>
                  <a:schemeClr val="bg1"/>
                </a:solidFill>
                <a:latin typeface="+mn-lt"/>
                <a:cs typeface="Leelawadee" panose="020B0502040204020203" pitchFamily="34" charset="-34"/>
                <a:sym typeface="Play"/>
              </a:rPr>
              <a:t>Phase II Partnerships: Library Assessments</a:t>
            </a:r>
          </a:p>
        </p:txBody>
      </p:sp>
    </p:spTree>
    <p:custDataLst>
      <p:tags r:id="rId1"/>
    </p:custDataLst>
    <p:extLst>
      <p:ext uri="{BB962C8B-B14F-4D97-AF65-F5344CB8AC3E}">
        <p14:creationId xmlns:p14="http://schemas.microsoft.com/office/powerpoint/2010/main" val="283701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1"/>
          <p:cNvSpPr txBox="1">
            <a:spLocks noChangeArrowheads="1"/>
          </p:cNvSpPr>
          <p:nvPr/>
        </p:nvSpPr>
        <p:spPr bwMode="auto">
          <a:xfrm>
            <a:off x="1801586" y="1248794"/>
            <a:ext cx="8588827"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fontAlgn="base" hangingPunct="1">
              <a:spcBef>
                <a:spcPct val="0"/>
              </a:spcBef>
              <a:spcAft>
                <a:spcPts val="600"/>
              </a:spcAft>
              <a:buNone/>
            </a:pPr>
            <a:r>
              <a:rPr lang="en-US" altLang="en-US" sz="2400" b="1" u="sng" dirty="0">
                <a:solidFill>
                  <a:srgbClr val="92D050"/>
                </a:solidFill>
                <a:latin typeface="+mn-lt"/>
                <a:cs typeface="Leelawadee" panose="020B0502040204020203" pitchFamily="34" charset="-34"/>
              </a:rPr>
              <a:t>Phase I: Community Assessments (July’16-June’17)</a:t>
            </a:r>
          </a:p>
          <a:p>
            <a:pPr marL="0" indent="0" eaLnBrk="1" fontAlgn="base" hangingPunct="1">
              <a:spcBef>
                <a:spcPct val="0"/>
              </a:spcBef>
              <a:spcAft>
                <a:spcPts val="600"/>
              </a:spcAft>
              <a:buNone/>
            </a:pPr>
            <a:r>
              <a:rPr lang="en-US" altLang="en-US" sz="2400" b="1" u="sng" dirty="0">
                <a:solidFill>
                  <a:srgbClr val="92D050"/>
                </a:solidFill>
                <a:latin typeface="+mn-lt"/>
                <a:cs typeface="Leelawadee" panose="020B0502040204020203" pitchFamily="34" charset="-34"/>
              </a:rPr>
              <a:t>Phase II: Pilot Programs  (July ‘17- June ‘18)  </a:t>
            </a:r>
          </a:p>
          <a:p>
            <a:pPr marL="0" indent="0" eaLnBrk="1" fontAlgn="base" hangingPunct="1">
              <a:spcBef>
                <a:spcPct val="0"/>
              </a:spcBef>
              <a:spcAft>
                <a:spcPts val="600"/>
              </a:spcAft>
              <a:buNone/>
            </a:pPr>
            <a:endParaRPr lang="en-US" altLang="en-US" sz="1000" dirty="0">
              <a:solidFill>
                <a:srgbClr val="000000"/>
              </a:solidFill>
              <a:latin typeface="+mn-lt"/>
              <a:cs typeface="Leelawadee" panose="020B0502040204020203" pitchFamily="34" charset="-34"/>
            </a:endParaRPr>
          </a:p>
          <a:p>
            <a:pPr marL="0" indent="0" eaLnBrk="1" fontAlgn="base" hangingPunct="1">
              <a:spcBef>
                <a:spcPct val="0"/>
              </a:spcBef>
              <a:spcAft>
                <a:spcPts val="1200"/>
              </a:spcAft>
              <a:buNone/>
            </a:pPr>
            <a:r>
              <a:rPr lang="en-US" altLang="en-US" sz="2400" b="1" u="sng" dirty="0">
                <a:solidFill>
                  <a:srgbClr val="008000"/>
                </a:solidFill>
                <a:latin typeface="+mn-lt"/>
                <a:cs typeface="Leelawadee" panose="020B0502040204020203" pitchFamily="34" charset="-34"/>
              </a:rPr>
              <a:t>Phase III: More Pilots + Expand Scope  (July ‘18- June ‘19)  </a:t>
            </a:r>
          </a:p>
          <a:p>
            <a:pPr marL="0" indent="0" eaLnBrk="1" fontAlgn="base" hangingPunct="1">
              <a:spcBef>
                <a:spcPct val="0"/>
              </a:spcBef>
              <a:spcAft>
                <a:spcPts val="1200"/>
              </a:spcAft>
              <a:buNone/>
            </a:pPr>
            <a:r>
              <a:rPr lang="en-US" altLang="en-US" sz="2400" dirty="0">
                <a:solidFill>
                  <a:srgbClr val="000000"/>
                </a:solidFill>
                <a:latin typeface="+mn-lt"/>
                <a:cs typeface="Leelawadee" panose="020B0502040204020203" pitchFamily="34" charset="-34"/>
              </a:rPr>
              <a:t>Continue with pilot program and raise awareness about age-friendly issues and planning in the region and state</a:t>
            </a:r>
          </a:p>
          <a:p>
            <a:pPr marL="0" indent="0" eaLnBrk="1" fontAlgn="base" hangingPunct="1">
              <a:spcBef>
                <a:spcPct val="0"/>
              </a:spcBef>
              <a:spcAft>
                <a:spcPts val="1200"/>
              </a:spcAft>
              <a:buNone/>
            </a:pPr>
            <a:r>
              <a:rPr lang="en-US" altLang="en-US" sz="2400" b="1" u="sng" dirty="0">
                <a:solidFill>
                  <a:srgbClr val="008000"/>
                </a:solidFill>
                <a:latin typeface="+mn-lt"/>
                <a:cs typeface="Leelawadee" panose="020B0502040204020203" pitchFamily="34" charset="-34"/>
              </a:rPr>
              <a:t>Continued Age Friendly Planning Efforts (ongoing)</a:t>
            </a:r>
          </a:p>
          <a:p>
            <a:pPr marL="0" indent="0" eaLnBrk="1" fontAlgn="base" hangingPunct="1">
              <a:spcBef>
                <a:spcPct val="0"/>
              </a:spcBef>
              <a:spcAft>
                <a:spcPts val="1200"/>
              </a:spcAft>
              <a:buNone/>
            </a:pPr>
            <a:r>
              <a:rPr lang="en-US" altLang="en-US" sz="2400" dirty="0">
                <a:solidFill>
                  <a:srgbClr val="000000"/>
                </a:solidFill>
                <a:latin typeface="+mn-lt"/>
                <a:cs typeface="Leelawadee" panose="020B0502040204020203" pitchFamily="34" charset="-34"/>
              </a:rPr>
              <a:t>Continue working with agency partners on various transportation related elements (travel training, outreach and education, encouraging age-friendly planning be incorporated in community master plans</a:t>
            </a:r>
          </a:p>
          <a:p>
            <a:pPr marL="0" indent="0" eaLnBrk="1" fontAlgn="base" hangingPunct="1">
              <a:spcBef>
                <a:spcPct val="0"/>
              </a:spcBef>
              <a:spcAft>
                <a:spcPts val="600"/>
              </a:spcAft>
              <a:buNone/>
            </a:pPr>
            <a:endParaRPr lang="en-US" altLang="en-US" sz="2000" dirty="0">
              <a:solidFill>
                <a:srgbClr val="000000"/>
              </a:solidFill>
              <a:latin typeface="Leelawadee" panose="020B0502040204020203" pitchFamily="34" charset="-34"/>
              <a:cs typeface="Leelawadee" panose="020B0502040204020203" pitchFamily="34" charset="-34"/>
            </a:endParaRPr>
          </a:p>
        </p:txBody>
      </p:sp>
      <p:sp>
        <p:nvSpPr>
          <p:cNvPr id="12" name="Rectangle 2"/>
          <p:cNvSpPr txBox="1">
            <a:spLocks noChangeArrowheads="1"/>
          </p:cNvSpPr>
          <p:nvPr/>
        </p:nvSpPr>
        <p:spPr bwMode="auto">
          <a:xfrm>
            <a:off x="0" y="107244"/>
            <a:ext cx="12192000" cy="838200"/>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RPr/>
            </a:defPPr>
            <a:lvl1pPr algn="ctr">
              <a:lnSpc>
                <a:spcPct val="90000"/>
              </a:lnSpc>
              <a:spcBef>
                <a:spcPct val="0"/>
              </a:spcBef>
              <a:buClr>
                <a:schemeClr val="dk1"/>
              </a:buClr>
              <a:buSzPts val="4400"/>
              <a:buFont typeface="Play"/>
              <a:buNone/>
              <a:defRPr sz="3200" b="1" i="1" u="sng" kern="1200">
                <a:solidFill>
                  <a:schemeClr val="bg1"/>
                </a:solidFill>
                <a:latin typeface="+mj-lt"/>
                <a:ea typeface="+mj-ea"/>
                <a:cs typeface="+mj-cs"/>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sym typeface="Play"/>
              </a:rPr>
              <a:t>SNHPC’s Age-Friendly Program: Phase III +</a:t>
            </a:r>
          </a:p>
        </p:txBody>
      </p:sp>
    </p:spTree>
    <p:extLst>
      <p:ext uri="{BB962C8B-B14F-4D97-AF65-F5344CB8AC3E}">
        <p14:creationId xmlns:p14="http://schemas.microsoft.com/office/powerpoint/2010/main" val="2292366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6861ABDE-8498-BFCE-D05C-69E8524F4EF2}"/>
              </a:ext>
            </a:extLst>
          </p:cNvPr>
          <p:cNvSpPr>
            <a:spLocks noChangeArrowheads="1"/>
          </p:cNvSpPr>
          <p:nvPr/>
        </p:nvSpPr>
        <p:spPr bwMode="auto">
          <a:xfrm>
            <a:off x="0" y="669852"/>
            <a:ext cx="12192000" cy="643892"/>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p>
            <a:pPr algn="ctr">
              <a:lnSpc>
                <a:spcPct val="90000"/>
              </a:lnSpc>
              <a:spcBef>
                <a:spcPct val="0"/>
              </a:spcBef>
              <a:buClr>
                <a:schemeClr val="dk1"/>
              </a:buClr>
              <a:buSzPts val="4400"/>
              <a:buFont typeface="Play"/>
              <a:buNone/>
            </a:pPr>
            <a:r>
              <a:rPr lang="en-US" altLang="en-US" sz="3200" b="1" i="1" u="sng" dirty="0">
                <a:solidFill>
                  <a:schemeClr val="bg1"/>
                </a:solidFill>
                <a:latin typeface="+mn-lt"/>
                <a:ea typeface="+mj-ea"/>
                <a:cs typeface="Leelawadee" panose="020B0502040204020203" pitchFamily="34" charset="-34"/>
                <a:sym typeface="Play"/>
              </a:rPr>
              <a:t>Transportation Awareness</a:t>
            </a:r>
          </a:p>
        </p:txBody>
      </p:sp>
      <p:sp>
        <p:nvSpPr>
          <p:cNvPr id="40963" name="TextBox 9">
            <a:extLst>
              <a:ext uri="{FF2B5EF4-FFF2-40B4-BE49-F238E27FC236}">
                <a16:creationId xmlns:a16="http://schemas.microsoft.com/office/drawing/2014/main" id="{9F689571-A079-78BE-B64B-9065ADA10358}"/>
              </a:ext>
            </a:extLst>
          </p:cNvPr>
          <p:cNvSpPr txBox="1">
            <a:spLocks noChangeArrowheads="1"/>
          </p:cNvSpPr>
          <p:nvPr/>
        </p:nvSpPr>
        <p:spPr bwMode="auto">
          <a:xfrm>
            <a:off x="1433899" y="1634627"/>
            <a:ext cx="93242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Local Transit visits community seniors during their coffee hour for a meet and greet</a:t>
            </a:r>
            <a:r>
              <a:rPr lang="en-US" altLang="en-US" sz="2400" b="1" dirty="0">
                <a:solidFill>
                  <a:srgbClr val="5F1B55"/>
                </a:solidFill>
              </a:rPr>
              <a:t>.</a:t>
            </a:r>
          </a:p>
        </p:txBody>
      </p:sp>
      <p:pic>
        <p:nvPicPr>
          <p:cNvPr id="40966" name="Picture 10" descr="A group of people posing for the camera&#10;&#10;Description automatically generated">
            <a:extLst>
              <a:ext uri="{FF2B5EF4-FFF2-40B4-BE49-F238E27FC236}">
                <a16:creationId xmlns:a16="http://schemas.microsoft.com/office/drawing/2014/main" id="{04C58B9D-3BB7-B7CA-E4A7-84BDE3EF82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8874" y="2798165"/>
            <a:ext cx="3512028" cy="323809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A group of people standing around a bus&#10;&#10;Description automatically generated">
            <a:extLst>
              <a:ext uri="{FF2B5EF4-FFF2-40B4-BE49-F238E27FC236}">
                <a16:creationId xmlns:a16="http://schemas.microsoft.com/office/drawing/2014/main" id="{AC66AAC7-9AC8-95D1-5B24-3C0D56374A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75657" y="2798164"/>
            <a:ext cx="5072743" cy="3238099"/>
          </a:xfrm>
          <a:prstGeom prst="rect">
            <a:avLst/>
          </a:prstGeom>
          <a:ln w="25400">
            <a:solidFill>
              <a:srgbClr val="00206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00F5A1-2FAC-4DF0-BC73-0FB1EA44EE3E}"/>
              </a:ext>
            </a:extLst>
          </p:cNvPr>
          <p:cNvSpPr/>
          <p:nvPr/>
        </p:nvSpPr>
        <p:spPr>
          <a:xfrm>
            <a:off x="53009" y="381000"/>
            <a:ext cx="12192000" cy="978729"/>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p>
            <a:pPr algn="ctr">
              <a:lnSpc>
                <a:spcPct val="90000"/>
              </a:lnSpc>
              <a:spcBef>
                <a:spcPct val="0"/>
              </a:spcBef>
              <a:buClr>
                <a:schemeClr val="dk1"/>
              </a:buClr>
              <a:buSzPts val="4400"/>
            </a:pPr>
            <a:r>
              <a:rPr lang="en-US" sz="3200" b="1" i="1" u="sng" dirty="0">
                <a:solidFill>
                  <a:schemeClr val="bg1"/>
                </a:solidFill>
                <a:latin typeface="+mn-lt"/>
                <a:ea typeface="+mj-ea"/>
                <a:cs typeface="Leelawadee" panose="020B0502040204020203" pitchFamily="34" charset="-34"/>
                <a:sym typeface="Play"/>
              </a:rPr>
              <a:t>Community Transportation: Lessons Learned</a:t>
            </a:r>
          </a:p>
        </p:txBody>
      </p:sp>
      <p:sp>
        <p:nvSpPr>
          <p:cNvPr id="7" name="TextBox 6">
            <a:extLst>
              <a:ext uri="{FF2B5EF4-FFF2-40B4-BE49-F238E27FC236}">
                <a16:creationId xmlns:a16="http://schemas.microsoft.com/office/drawing/2014/main" id="{8B53E2FE-2665-419B-950C-D1F4EA3561BF}"/>
              </a:ext>
            </a:extLst>
          </p:cNvPr>
          <p:cNvSpPr txBox="1"/>
          <p:nvPr/>
        </p:nvSpPr>
        <p:spPr>
          <a:xfrm>
            <a:off x="98675" y="1410355"/>
            <a:ext cx="6976380" cy="4985980"/>
          </a:xfrm>
          <a:prstGeom prst="rect">
            <a:avLst/>
          </a:prstGeom>
          <a:noFill/>
        </p:spPr>
        <p:txBody>
          <a:bodyPr wrap="square" rtlCol="0">
            <a:spAutoFit/>
          </a:bodyPr>
          <a:lstStyle/>
          <a:p>
            <a:pPr marL="285750" indent="-285750">
              <a:spcBef>
                <a:spcPct val="0"/>
              </a:spcBef>
              <a:spcAft>
                <a:spcPts val="1200"/>
              </a:spcAft>
              <a:buFont typeface="Arial"/>
              <a:buChar char="•"/>
            </a:pPr>
            <a:r>
              <a:rPr lang="en-US" sz="2400" b="1" i="1" dirty="0">
                <a:solidFill>
                  <a:schemeClr val="tx1"/>
                </a:solidFill>
                <a:latin typeface="+mj-lt"/>
                <a:cs typeface="Leelawadee" panose="020B0502040204020203" pitchFamily="34" charset="-34"/>
              </a:rPr>
              <a:t>Create a fun info session including a touch the bus event &amp; include giveaways or treats</a:t>
            </a:r>
          </a:p>
          <a:p>
            <a:pPr marL="342900" indent="-342900">
              <a:spcAft>
                <a:spcPts val="1200"/>
              </a:spcAft>
              <a:buFont typeface="Arial" panose="020B0604020202020204" pitchFamily="34" charset="0"/>
              <a:buChar char="•"/>
            </a:pPr>
            <a:r>
              <a:rPr lang="en-US" sz="2200" b="1" dirty="0">
                <a:solidFill>
                  <a:schemeClr val="accent5">
                    <a:lumMod val="75000"/>
                  </a:schemeClr>
                </a:solidFill>
              </a:rPr>
              <a:t>Coordinate with service provider partners to use festive transit services i.e. Beach Bus, Christmas light tour…</a:t>
            </a:r>
          </a:p>
          <a:p>
            <a:pPr marL="285750" indent="-285750">
              <a:spcBef>
                <a:spcPct val="0"/>
              </a:spcBef>
              <a:spcAft>
                <a:spcPts val="1200"/>
              </a:spcAft>
              <a:buFont typeface="Arial"/>
              <a:buChar char="•"/>
            </a:pPr>
            <a:r>
              <a:rPr lang="en-US" sz="2400" b="1" i="1" dirty="0">
                <a:solidFill>
                  <a:schemeClr val="tx1"/>
                </a:solidFill>
                <a:latin typeface="+mj-lt"/>
                <a:cs typeface="Leelawadee" panose="020B0502040204020203" pitchFamily="34" charset="-34"/>
              </a:rPr>
              <a:t>Consider creating a transit training program collaborating with transit and other agencies</a:t>
            </a:r>
          </a:p>
          <a:p>
            <a:pPr marL="342900" indent="-342900">
              <a:spcAft>
                <a:spcPts val="1200"/>
              </a:spcAft>
              <a:buFont typeface="Arial" panose="020B0604020202020204" pitchFamily="34" charset="0"/>
              <a:buChar char="•"/>
            </a:pPr>
            <a:r>
              <a:rPr lang="en-US" sz="2200" b="1" dirty="0">
                <a:solidFill>
                  <a:schemeClr val="accent5">
                    <a:lumMod val="75000"/>
                  </a:schemeClr>
                </a:solidFill>
              </a:rPr>
              <a:t>Assess and update the community’s website on how transit options are listed</a:t>
            </a:r>
          </a:p>
          <a:p>
            <a:pPr marL="285750" indent="-285750">
              <a:spcBef>
                <a:spcPct val="0"/>
              </a:spcBef>
              <a:spcAft>
                <a:spcPts val="1200"/>
              </a:spcAft>
              <a:buFont typeface="Arial"/>
              <a:buChar char="•"/>
            </a:pPr>
            <a:r>
              <a:rPr lang="en-US" sz="2400" b="1" i="1" dirty="0">
                <a:solidFill>
                  <a:schemeClr val="tx1"/>
                </a:solidFill>
                <a:latin typeface="+mj-lt"/>
                <a:cs typeface="Leelawadee" panose="020B0502040204020203" pitchFamily="34" charset="-34"/>
              </a:rPr>
              <a:t>Partner with the local bus service, Community’s Parks and Rec. Dept, Senior Center and sponsor a local trip</a:t>
            </a:r>
          </a:p>
        </p:txBody>
      </p:sp>
      <p:pic>
        <p:nvPicPr>
          <p:cNvPr id="5" name="Picture 4">
            <a:extLst>
              <a:ext uri="{FF2B5EF4-FFF2-40B4-BE49-F238E27FC236}">
                <a16:creationId xmlns:a16="http://schemas.microsoft.com/office/drawing/2014/main" id="{BD93C44E-450A-250F-BB09-9491F9AFB46E}"/>
              </a:ext>
            </a:extLst>
          </p:cNvPr>
          <p:cNvPicPr>
            <a:picLocks noChangeAspect="1"/>
          </p:cNvPicPr>
          <p:nvPr/>
        </p:nvPicPr>
        <p:blipFill>
          <a:blip r:embed="rId3"/>
          <a:stretch>
            <a:fillRect/>
          </a:stretch>
        </p:blipFill>
        <p:spPr>
          <a:xfrm>
            <a:off x="7185606" y="1436915"/>
            <a:ext cx="4735442" cy="2682504"/>
          </a:xfrm>
          <a:prstGeom prst="rect">
            <a:avLst/>
          </a:prstGeom>
        </p:spPr>
      </p:pic>
    </p:spTree>
    <p:extLst>
      <p:ext uri="{BB962C8B-B14F-4D97-AF65-F5344CB8AC3E}">
        <p14:creationId xmlns:p14="http://schemas.microsoft.com/office/powerpoint/2010/main" val="2166002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534913" y="1447600"/>
            <a:ext cx="6863288"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1963" indent="-461963"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fontAlgn="base" hangingPunct="1">
              <a:spcBef>
                <a:spcPts val="600"/>
              </a:spcBef>
              <a:spcAft>
                <a:spcPts val="600"/>
              </a:spcAft>
              <a:buNone/>
            </a:pPr>
            <a:r>
              <a:rPr lang="en-US" altLang="en-US" sz="2200" b="1" u="sng" dirty="0">
                <a:solidFill>
                  <a:srgbClr val="000000"/>
                </a:solidFill>
                <a:latin typeface="+mn-lt"/>
                <a:cs typeface="Leelawadee" pitchFamily="34" charset="-34"/>
              </a:rPr>
              <a:t>Building on Awareness Initiatives</a:t>
            </a:r>
          </a:p>
          <a:p>
            <a:pPr marL="285750" indent="-285750" eaLnBrk="1" fontAlgn="base" hangingPunct="1">
              <a:spcBef>
                <a:spcPct val="0"/>
              </a:spcBef>
              <a:spcAft>
                <a:spcPts val="1200"/>
              </a:spcAft>
            </a:pPr>
            <a:r>
              <a:rPr lang="en-US" altLang="en-US" sz="2400" b="1" i="1" dirty="0">
                <a:latin typeface="+mj-lt"/>
                <a:cs typeface="Leelawadee" panose="020B0502040204020203" pitchFamily="34" charset="-34"/>
              </a:rPr>
              <a:t>Local Transit &amp; Developing a Transit Training Program</a:t>
            </a:r>
          </a:p>
          <a:p>
            <a:pPr lvl="1" eaLnBrk="1" fontAlgn="base" hangingPunct="1">
              <a:spcBef>
                <a:spcPts val="600"/>
              </a:spcBef>
              <a:spcAft>
                <a:spcPts val="600"/>
              </a:spcAft>
              <a:buFont typeface="Wingdings" panose="05000000000000000000" pitchFamily="2" charset="2"/>
              <a:buChar char="§"/>
            </a:pPr>
            <a:r>
              <a:rPr lang="en-US" altLang="en-US" sz="1800" b="1" dirty="0">
                <a:solidFill>
                  <a:srgbClr val="000000"/>
                </a:solidFill>
                <a:latin typeface="+mn-lt"/>
                <a:cs typeface="Leelawadee" pitchFamily="34" charset="-34"/>
              </a:rPr>
              <a:t>Outreach to local senior center and Easterseals Vets Count Program</a:t>
            </a:r>
          </a:p>
          <a:p>
            <a:pPr marL="285750" indent="-285750" eaLnBrk="1" fontAlgn="base" hangingPunct="1">
              <a:spcBef>
                <a:spcPct val="0"/>
              </a:spcBef>
              <a:spcAft>
                <a:spcPts val="1200"/>
              </a:spcAft>
            </a:pPr>
            <a:r>
              <a:rPr lang="en-US" altLang="en-US" sz="2400" b="1" i="1" dirty="0">
                <a:latin typeface="+mj-lt"/>
                <a:cs typeface="Leelawadee" panose="020B0502040204020203" pitchFamily="34" charset="-34"/>
              </a:rPr>
              <a:t>NH SCOA &amp; Involvement in Statewide Community Transportation Needs Assessment</a:t>
            </a:r>
          </a:p>
          <a:p>
            <a:pPr marL="285750" indent="-285750" eaLnBrk="1" fontAlgn="base" hangingPunct="1">
              <a:spcBef>
                <a:spcPct val="0"/>
              </a:spcBef>
              <a:spcAft>
                <a:spcPts val="1200"/>
              </a:spcAft>
            </a:pPr>
            <a:r>
              <a:rPr lang="en-US" altLang="en-US" sz="2400" b="1" i="1" dirty="0">
                <a:latin typeface="+mj-lt"/>
                <a:cs typeface="Leelawadee" panose="020B0502040204020203" pitchFamily="34" charset="-34"/>
              </a:rPr>
              <a:t>AHA &amp; Building Relationships with VDP</a:t>
            </a:r>
          </a:p>
          <a:p>
            <a:pPr lvl="1" eaLnBrk="1" fontAlgn="base" hangingPunct="1">
              <a:spcBef>
                <a:spcPts val="600"/>
              </a:spcBef>
              <a:spcAft>
                <a:spcPts val="600"/>
              </a:spcAft>
              <a:buFont typeface="Wingdings" panose="05000000000000000000" pitchFamily="2" charset="2"/>
              <a:buChar char="§"/>
            </a:pPr>
            <a:r>
              <a:rPr lang="en-US" altLang="en-US" sz="1800" b="1" dirty="0">
                <a:solidFill>
                  <a:srgbClr val="000000"/>
                </a:solidFill>
                <a:latin typeface="+mn-lt"/>
                <a:cs typeface="Leelawadee" pitchFamily="34" charset="-34"/>
              </a:rPr>
              <a:t>Assisting with volunteer driver recruitment</a:t>
            </a:r>
          </a:p>
          <a:p>
            <a:pPr marL="285750" indent="-285750" eaLnBrk="1" fontAlgn="base" hangingPunct="1">
              <a:spcBef>
                <a:spcPct val="0"/>
              </a:spcBef>
              <a:spcAft>
                <a:spcPts val="1200"/>
              </a:spcAft>
            </a:pPr>
            <a:r>
              <a:rPr lang="en-US" altLang="en-US" sz="2400" b="1" i="1" dirty="0">
                <a:latin typeface="+mj-lt"/>
                <a:cs typeface="Leelawadee" panose="020B0502040204020203" pitchFamily="34" charset="-34"/>
              </a:rPr>
              <a:t>AHA &amp; DEI Pilot Program with Victory Women of Vision</a:t>
            </a:r>
          </a:p>
        </p:txBody>
      </p:sp>
      <p:sp>
        <p:nvSpPr>
          <p:cNvPr id="13319" name="Rectangle 2"/>
          <p:cNvSpPr txBox="1">
            <a:spLocks noChangeArrowheads="1"/>
          </p:cNvSpPr>
          <p:nvPr/>
        </p:nvSpPr>
        <p:spPr bwMode="auto">
          <a:xfrm>
            <a:off x="0" y="304800"/>
            <a:ext cx="12192000" cy="762000"/>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RPr/>
            </a:defPPr>
            <a:lvl1pPr algn="ctr">
              <a:lnSpc>
                <a:spcPct val="90000"/>
              </a:lnSpc>
              <a:spcBef>
                <a:spcPct val="0"/>
              </a:spcBef>
              <a:buClr>
                <a:schemeClr val="dk1"/>
              </a:buClr>
              <a:buSzPts val="4400"/>
              <a:buFont typeface="Play"/>
              <a:buNone/>
              <a:defRPr sz="3200" b="1" i="1" u="sng" kern="1200">
                <a:solidFill>
                  <a:schemeClr val="bg1"/>
                </a:solidFill>
                <a:latin typeface="+mj-lt"/>
                <a:ea typeface="+mj-ea"/>
                <a:cs typeface="+mj-cs"/>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sym typeface="Play"/>
              </a:rPr>
              <a:t>Current Focus on Creating Age Friendly Communities</a:t>
            </a:r>
          </a:p>
        </p:txBody>
      </p:sp>
      <p:sp>
        <p:nvSpPr>
          <p:cNvPr id="2" name="TextBox 1">
            <a:extLst>
              <a:ext uri="{FF2B5EF4-FFF2-40B4-BE49-F238E27FC236}">
                <a16:creationId xmlns:a16="http://schemas.microsoft.com/office/drawing/2014/main" id="{365866A5-2D14-B562-EC85-BB309AE2B702}"/>
              </a:ext>
            </a:extLst>
          </p:cNvPr>
          <p:cNvSpPr txBox="1">
            <a:spLocks noChangeArrowheads="1"/>
          </p:cNvSpPr>
          <p:nvPr/>
        </p:nvSpPr>
        <p:spPr bwMode="auto">
          <a:xfrm>
            <a:off x="7574414" y="1066800"/>
            <a:ext cx="3999141" cy="1245476"/>
          </a:xfrm>
          <a:prstGeom prst="rect">
            <a:avLst/>
          </a:prstGeom>
          <a:solidFill>
            <a:schemeClr val="accent3">
              <a:lumMod val="60000"/>
              <a:lumOff val="40000"/>
            </a:schemeClr>
          </a:solidFill>
          <a:ln>
            <a:noFill/>
          </a:ln>
          <a:effectLst>
            <a:softEdge rad="114300"/>
          </a:effectLst>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RPr/>
            </a:defPPr>
            <a:lvl1pPr marL="0" indent="0" algn="ctr">
              <a:lnSpc>
                <a:spcPct val="90000"/>
              </a:lnSpc>
              <a:spcBef>
                <a:spcPct val="0"/>
              </a:spcBef>
              <a:buClr>
                <a:schemeClr val="dk1"/>
              </a:buClr>
              <a:buSzPts val="4400"/>
              <a:buFont typeface="Play"/>
              <a:buNone/>
              <a:defRPr sz="3200" b="1" i="1" u="sng" kern="1200">
                <a:solidFill>
                  <a:schemeClr val="accent5">
                    <a:lumMod val="75000"/>
                  </a:schemeClr>
                </a:solidFill>
                <a:latin typeface="+mj-lt"/>
                <a:ea typeface="+mj-ea"/>
                <a:cs typeface="+mj-cs"/>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sz="2200" u="none" dirty="0"/>
              <a:t>“Many things I do now at 68, I will not be able to do safely as I age.”</a:t>
            </a:r>
          </a:p>
        </p:txBody>
      </p:sp>
      <p:pic>
        <p:nvPicPr>
          <p:cNvPr id="4" name="Picture 3">
            <a:extLst>
              <a:ext uri="{FF2B5EF4-FFF2-40B4-BE49-F238E27FC236}">
                <a16:creationId xmlns:a16="http://schemas.microsoft.com/office/drawing/2014/main" id="{4C6C4156-E49C-592E-5CF7-72F944610020}"/>
              </a:ext>
            </a:extLst>
          </p:cNvPr>
          <p:cNvPicPr>
            <a:picLocks noChangeAspect="1"/>
          </p:cNvPicPr>
          <p:nvPr/>
        </p:nvPicPr>
        <p:blipFill>
          <a:blip r:embed="rId3"/>
          <a:srcRect t="17018"/>
          <a:stretch>
            <a:fillRect/>
          </a:stretch>
        </p:blipFill>
        <p:spPr>
          <a:xfrm>
            <a:off x="7772398" y="2448017"/>
            <a:ext cx="3603171" cy="3986662"/>
          </a:xfrm>
          <a:prstGeom prst="rect">
            <a:avLst/>
          </a:prstGeom>
          <a:ln w="25400">
            <a:solidFill>
              <a:srgbClr val="002060"/>
            </a:solidFill>
          </a:ln>
        </p:spPr>
      </p:pic>
    </p:spTree>
    <p:extLst>
      <p:ext uri="{BB962C8B-B14F-4D97-AF65-F5344CB8AC3E}">
        <p14:creationId xmlns:p14="http://schemas.microsoft.com/office/powerpoint/2010/main" val="199093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a:off x="0" y="0"/>
            <a:ext cx="12192000" cy="6858000"/>
          </a:xfrm>
          <a:prstGeom prst="rect">
            <a:avLst/>
          </a:prstGeom>
          <a:gradFill>
            <a:gsLst>
              <a:gs pos="0">
                <a:schemeClr val="lt1"/>
              </a:gs>
              <a:gs pos="32000">
                <a:schemeClr val="lt1"/>
              </a:gs>
              <a:gs pos="70000">
                <a:srgbClr val="F2F2F2"/>
              </a:gs>
              <a:gs pos="100000">
                <a:srgbClr val="D8D8D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Arial"/>
              <a:cs typeface="Arial"/>
              <a:sym typeface="Arial"/>
            </a:endParaRPr>
          </a:p>
        </p:txBody>
      </p:sp>
      <p:pic>
        <p:nvPicPr>
          <p:cNvPr id="90" name="Google Shape;90;p13" descr="A group of people standing in a line&#10;&#10;Description automatically generated"/>
          <p:cNvPicPr preferRelativeResize="0"/>
          <p:nvPr/>
        </p:nvPicPr>
        <p:blipFill rotWithShape="1">
          <a:blip r:embed="rId3">
            <a:alphaModFix/>
          </a:blip>
          <a:srcRect l="4327" t="22714" r="-1" b="5529"/>
          <a:stretch/>
        </p:blipFill>
        <p:spPr>
          <a:xfrm>
            <a:off x="-2" y="9635"/>
            <a:ext cx="12191981" cy="6857990"/>
          </a:xfrm>
          <a:prstGeom prst="rect">
            <a:avLst/>
          </a:prstGeom>
          <a:noFill/>
          <a:ln>
            <a:noFill/>
          </a:ln>
        </p:spPr>
      </p:pic>
      <p:sp>
        <p:nvSpPr>
          <p:cNvPr id="91" name="Google Shape;91;p13"/>
          <p:cNvSpPr/>
          <p:nvPr/>
        </p:nvSpPr>
        <p:spPr>
          <a:xfrm rot="-5400000">
            <a:off x="3799865" y="-1524511"/>
            <a:ext cx="4592270" cy="12192001"/>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Arial"/>
              <a:cs typeface="Arial"/>
              <a:sym typeface="Arial"/>
            </a:endParaRPr>
          </a:p>
        </p:txBody>
      </p:sp>
      <p:sp>
        <p:nvSpPr>
          <p:cNvPr id="92" name="Google Shape;92;p13"/>
          <p:cNvSpPr txBox="1">
            <a:spLocks noGrp="1"/>
          </p:cNvSpPr>
          <p:nvPr>
            <p:ph type="ctrTitle"/>
          </p:nvPr>
        </p:nvSpPr>
        <p:spPr>
          <a:xfrm>
            <a:off x="404553" y="3091928"/>
            <a:ext cx="9078562"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100"/>
              <a:buFont typeface="Play"/>
              <a:buNone/>
            </a:pPr>
            <a:r>
              <a:rPr lang="en-US" sz="5100" b="1" dirty="0">
                <a:solidFill>
                  <a:schemeClr val="lt1"/>
                </a:solidFill>
                <a:latin typeface="+mj-lt"/>
                <a:ea typeface="Roboto"/>
                <a:cs typeface="Roboto"/>
                <a:sym typeface="Roboto"/>
              </a:rPr>
              <a:t>How Bus Doors Open the Path Towards Independence</a:t>
            </a:r>
            <a:endParaRPr sz="5100" b="1" dirty="0">
              <a:solidFill>
                <a:schemeClr val="lt1"/>
              </a:solidFill>
              <a:latin typeface="+mj-lt"/>
              <a:ea typeface="Roboto"/>
              <a:cs typeface="Roboto"/>
              <a:sym typeface="Roboto"/>
            </a:endParaRPr>
          </a:p>
        </p:txBody>
      </p:sp>
      <p:sp>
        <p:nvSpPr>
          <p:cNvPr id="93" name="Google Shape;93;p13"/>
          <p:cNvSpPr/>
          <p:nvPr/>
        </p:nvSpPr>
        <p:spPr>
          <a:xfrm>
            <a:off x="0" y="5575050"/>
            <a:ext cx="12192000" cy="685800"/>
          </a:xfrm>
          <a:prstGeom prst="roundRect">
            <a:avLst>
              <a:gd name="adj" fmla="val 0"/>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Arial"/>
              <a:cs typeface="Arial"/>
              <a:sym typeface="Arial"/>
            </a:endParaRPr>
          </a:p>
        </p:txBody>
      </p:sp>
      <p:sp>
        <p:nvSpPr>
          <p:cNvPr id="94" name="Google Shape;94;p13"/>
          <p:cNvSpPr txBox="1">
            <a:spLocks noGrp="1"/>
          </p:cNvSpPr>
          <p:nvPr>
            <p:ph type="subTitle" idx="1"/>
          </p:nvPr>
        </p:nvSpPr>
        <p:spPr>
          <a:xfrm>
            <a:off x="404552" y="5624945"/>
            <a:ext cx="10009447" cy="592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b="1" i="1" dirty="0">
                <a:solidFill>
                  <a:schemeClr val="lt1"/>
                </a:solidFill>
                <a:latin typeface="+mj-lt"/>
                <a:ea typeface="Montserrat"/>
                <a:cs typeface="Montserrat"/>
                <a:sym typeface="Montserrat"/>
              </a:rPr>
              <a:t>Pilot Program with Victory Women of Vision in Manchester, NH</a:t>
            </a:r>
            <a:endParaRPr b="1" i="1" dirty="0">
              <a:latin typeface="+mj-l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2"/>
          <p:cNvSpPr/>
          <p:nvPr/>
        </p:nvSpPr>
        <p:spPr>
          <a:xfrm>
            <a:off x="0" y="0"/>
            <a:ext cx="12192000" cy="6858000"/>
          </a:xfrm>
          <a:prstGeom prst="rect">
            <a:avLst/>
          </a:prstGeom>
          <a:gradFill>
            <a:gsLst>
              <a:gs pos="0">
                <a:schemeClr val="lt1"/>
              </a:gs>
              <a:gs pos="32000">
                <a:schemeClr val="lt1"/>
              </a:gs>
              <a:gs pos="70000">
                <a:srgbClr val="F2F2F2"/>
              </a:gs>
              <a:gs pos="100000">
                <a:srgbClr val="D8D8D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j-lt"/>
              <a:ea typeface="Arial"/>
              <a:cs typeface="Arial"/>
              <a:sym typeface="Arial"/>
            </a:endParaRPr>
          </a:p>
        </p:txBody>
      </p:sp>
      <p:sp>
        <p:nvSpPr>
          <p:cNvPr id="223" name="Google Shape;223;p22"/>
          <p:cNvSpPr txBox="1">
            <a:spLocks noGrp="1"/>
          </p:cNvSpPr>
          <p:nvPr>
            <p:ph type="title"/>
          </p:nvPr>
        </p:nvSpPr>
        <p:spPr>
          <a:xfrm>
            <a:off x="5480563" y="955460"/>
            <a:ext cx="6711437" cy="1325700"/>
          </a:xfrm>
          <a:prstGeom prst="rect">
            <a:avLst/>
          </a:prstGeom>
          <a:solidFill>
            <a:schemeClr val="accent5">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Play"/>
              <a:buNone/>
            </a:pPr>
            <a:r>
              <a:rPr lang="en-US" sz="3700" b="1" dirty="0">
                <a:solidFill>
                  <a:schemeClr val="bg1"/>
                </a:solidFill>
                <a:latin typeface="+mj-lt"/>
                <a:ea typeface="Roboto"/>
                <a:cs typeface="Roboto"/>
                <a:sym typeface="Roboto"/>
              </a:rPr>
              <a:t>Pilot Project: Meet Victory Women of Vision</a:t>
            </a:r>
            <a:endParaRPr b="1" dirty="0">
              <a:solidFill>
                <a:schemeClr val="bg1"/>
              </a:solidFill>
              <a:latin typeface="+mj-lt"/>
              <a:ea typeface="Roboto"/>
              <a:cs typeface="Roboto"/>
              <a:sym typeface="Roboto"/>
            </a:endParaRPr>
          </a:p>
        </p:txBody>
      </p:sp>
      <p:sp>
        <p:nvSpPr>
          <p:cNvPr id="224" name="Google Shape;224;p22"/>
          <p:cNvSpPr/>
          <p:nvPr/>
        </p:nvSpPr>
        <p:spPr>
          <a:xfrm flipH="1">
            <a:off x="0" y="548640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j-lt"/>
              <a:ea typeface="Arial"/>
              <a:cs typeface="Arial"/>
              <a:sym typeface="Arial"/>
            </a:endParaRPr>
          </a:p>
        </p:txBody>
      </p:sp>
      <p:pic>
        <p:nvPicPr>
          <p:cNvPr id="225" name="Google Shape;225;p22" descr="A group of people sitting around a table&#10;&#10;Description automatically generated"/>
          <p:cNvPicPr preferRelativeResize="0">
            <a:picLocks noGrp="1"/>
          </p:cNvPicPr>
          <p:nvPr>
            <p:ph type="body" idx="2"/>
          </p:nvPr>
        </p:nvPicPr>
        <p:blipFill rotWithShape="1">
          <a:blip r:embed="rId3">
            <a:alphaModFix/>
          </a:blip>
          <a:srcRect l="27759" t="5232" r="11201" b="3665"/>
          <a:stretch/>
        </p:blipFill>
        <p:spPr>
          <a:xfrm>
            <a:off x="703182" y="955460"/>
            <a:ext cx="4777381" cy="4777336"/>
          </a:xfrm>
          <a:prstGeom prst="rect">
            <a:avLst/>
          </a:prstGeom>
          <a:noFill/>
          <a:ln>
            <a:noFill/>
          </a:ln>
        </p:spPr>
      </p:pic>
      <p:sp>
        <p:nvSpPr>
          <p:cNvPr id="226" name="Google Shape;226;p22"/>
          <p:cNvSpPr txBox="1">
            <a:spLocks noGrp="1"/>
          </p:cNvSpPr>
          <p:nvPr>
            <p:ph type="body" idx="1"/>
          </p:nvPr>
        </p:nvSpPr>
        <p:spPr>
          <a:xfrm>
            <a:off x="5894962" y="2530929"/>
            <a:ext cx="5813334" cy="33716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3200" b="1" u="sng" dirty="0">
                <a:latin typeface="+mj-lt"/>
                <a:ea typeface="Montserrat"/>
                <a:cs typeface="Montserrat"/>
                <a:sym typeface="Montserrat"/>
              </a:rPr>
              <a:t>VWV’s Mission</a:t>
            </a:r>
            <a:endParaRPr sz="3200" dirty="0">
              <a:latin typeface="+mj-lt"/>
              <a:ea typeface="Montserrat"/>
              <a:cs typeface="Montserrat"/>
              <a:sym typeface="Montserrat"/>
            </a:endParaRPr>
          </a:p>
          <a:p>
            <a:pPr marL="0" lvl="0" indent="0" algn="l" rtl="0">
              <a:lnSpc>
                <a:spcPct val="90000"/>
              </a:lnSpc>
              <a:spcBef>
                <a:spcPts val="1000"/>
              </a:spcBef>
              <a:spcAft>
                <a:spcPts val="0"/>
              </a:spcAft>
              <a:buClr>
                <a:schemeClr val="dk1"/>
              </a:buClr>
              <a:buSzPts val="2800"/>
              <a:buNone/>
            </a:pPr>
            <a:r>
              <a:rPr lang="en-US" sz="2400" b="1" dirty="0">
                <a:solidFill>
                  <a:srgbClr val="000000"/>
                </a:solidFill>
                <a:sym typeface="Montserrat"/>
              </a:rPr>
              <a:t>To encourage, empower, and nurture immigrant and refugee families to thrive by embracing their cultural heritage as they build their new lives</a:t>
            </a:r>
            <a:endParaRPr sz="2400" b="1" dirty="0">
              <a:solidFill>
                <a:srgbClr val="000000"/>
              </a:solidFill>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
            <a:extLst>
              <a:ext uri="{FF2B5EF4-FFF2-40B4-BE49-F238E27FC236}">
                <a16:creationId xmlns:a16="http://schemas.microsoft.com/office/drawing/2014/main" id="{8269EB2F-3721-82F5-DB2A-0B227324C393}"/>
              </a:ext>
            </a:extLst>
          </p:cNvPr>
          <p:cNvSpPr>
            <a:spLocks noChangeArrowheads="1"/>
          </p:cNvSpPr>
          <p:nvPr/>
        </p:nvSpPr>
        <p:spPr bwMode="auto">
          <a:xfrm rot="10800000" flipV="1">
            <a:off x="6488069" y="4220914"/>
            <a:ext cx="4699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None/>
            </a:pPr>
            <a:r>
              <a:rPr lang="en-US" altLang="en-US" sz="4000" i="1" dirty="0">
                <a:solidFill>
                  <a:srgbClr val="5F1B55"/>
                </a:solidFill>
                <a:latin typeface="+mj-lt"/>
                <a:cs typeface="Leelawadee" panose="020B0502040204020203" pitchFamily="34" charset="-34"/>
              </a:rPr>
              <a:t>How </a:t>
            </a:r>
            <a:r>
              <a:rPr lang="en-US" altLang="en-US" i="1" dirty="0">
                <a:solidFill>
                  <a:srgbClr val="5F1B55"/>
                </a:solidFill>
                <a:latin typeface="+mj-lt"/>
                <a:cs typeface="Leelawadee" panose="020B0502040204020203" pitchFamily="34" charset="-34"/>
              </a:rPr>
              <a:t>can our region/ state attract young adults?</a:t>
            </a:r>
            <a:endParaRPr lang="en-US" altLang="en-US" dirty="0">
              <a:solidFill>
                <a:srgbClr val="5F1B55"/>
              </a:solidFill>
              <a:latin typeface="+mj-lt"/>
              <a:cs typeface="Leelawadee" panose="020B0502040204020203" pitchFamily="34" charset="-34"/>
            </a:endParaRPr>
          </a:p>
        </p:txBody>
      </p:sp>
      <p:sp>
        <p:nvSpPr>
          <p:cNvPr id="15" name="Rectangle 2">
            <a:extLst>
              <a:ext uri="{FF2B5EF4-FFF2-40B4-BE49-F238E27FC236}">
                <a16:creationId xmlns:a16="http://schemas.microsoft.com/office/drawing/2014/main" id="{2771C0DA-7A16-0718-F949-11F050A5F0A2}"/>
              </a:ext>
            </a:extLst>
          </p:cNvPr>
          <p:cNvSpPr txBox="1">
            <a:spLocks noChangeArrowheads="1"/>
          </p:cNvSpPr>
          <p:nvPr/>
        </p:nvSpPr>
        <p:spPr bwMode="auto">
          <a:xfrm>
            <a:off x="4140190" y="749300"/>
            <a:ext cx="8051810" cy="1114334"/>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algn="ctr">
              <a:lnSpc>
                <a:spcPct val="90000"/>
              </a:lnSpc>
              <a:spcBef>
                <a:spcPct val="0"/>
              </a:spcBef>
              <a:buClr>
                <a:schemeClr val="dk1"/>
              </a:buClr>
              <a:buSzPts val="4400"/>
              <a:buFont typeface="Play"/>
              <a:buNone/>
              <a:defRPr sz="3200" b="1" i="1" u="sng" kern="1200">
                <a:solidFill>
                  <a:schemeClr val="bg1"/>
                </a:solidFill>
                <a:latin typeface="+mj-lt"/>
                <a:ea typeface="+mj-ea"/>
                <a:cs typeface="+mj-cs"/>
                <a:sym typeface="Play"/>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en-US" altLang="en-US" dirty="0">
                <a:latin typeface="+mn-lt"/>
                <a:cs typeface="Leelawadee" panose="020B0502040204020203" pitchFamily="34" charset="-34"/>
              </a:rPr>
              <a:t>How We Began &amp; What We Wanted To Learn</a:t>
            </a:r>
          </a:p>
        </p:txBody>
      </p:sp>
      <p:pic>
        <p:nvPicPr>
          <p:cNvPr id="12297" name="Content Placeholder 7">
            <a:extLst>
              <a:ext uri="{FF2B5EF4-FFF2-40B4-BE49-F238E27FC236}">
                <a16:creationId xmlns:a16="http://schemas.microsoft.com/office/drawing/2014/main" id="{ECE7ADEF-AFA2-E477-6B69-0C5E335EF2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27" y="749300"/>
            <a:ext cx="3821763" cy="431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298" name="Rectangle 1">
            <a:extLst>
              <a:ext uri="{FF2B5EF4-FFF2-40B4-BE49-F238E27FC236}">
                <a16:creationId xmlns:a16="http://schemas.microsoft.com/office/drawing/2014/main" id="{2FC43968-0A14-6053-53BD-4139ADA174D8}"/>
              </a:ext>
            </a:extLst>
          </p:cNvPr>
          <p:cNvSpPr>
            <a:spLocks noChangeArrowheads="1"/>
          </p:cNvSpPr>
          <p:nvPr/>
        </p:nvSpPr>
        <p:spPr bwMode="auto">
          <a:xfrm>
            <a:off x="4885160" y="1945235"/>
            <a:ext cx="6733137" cy="169277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600"/>
              </a:spcAft>
              <a:buNone/>
            </a:pPr>
            <a:r>
              <a:rPr lang="en-US" altLang="en-US" sz="4000" i="1" dirty="0">
                <a:solidFill>
                  <a:srgbClr val="5F1B55"/>
                </a:solidFill>
                <a:latin typeface="+mn-lt"/>
                <a:cs typeface="Leelawadee" panose="020B0502040204020203" pitchFamily="34" charset="-34"/>
              </a:rPr>
              <a:t>How</a:t>
            </a:r>
            <a:r>
              <a:rPr lang="en-US" altLang="en-US" i="1" dirty="0">
                <a:solidFill>
                  <a:srgbClr val="5F1B55"/>
                </a:solidFill>
                <a:latin typeface="+mn-lt"/>
                <a:cs typeface="Leelawadee" panose="020B0502040204020203" pitchFamily="34" charset="-34"/>
              </a:rPr>
              <a:t> are our communities preparing to serve the needs for the growing senior population? </a:t>
            </a:r>
          </a:p>
        </p:txBody>
      </p:sp>
      <p:pic>
        <p:nvPicPr>
          <p:cNvPr id="12290" name="Picture 2" descr="C:\Users\DShooster\Downloads\32806929_1985340798447659_9030933579026137088_n.jpg">
            <a:extLst>
              <a:ext uri="{FF2B5EF4-FFF2-40B4-BE49-F238E27FC236}">
                <a16:creationId xmlns:a16="http://schemas.microsoft.com/office/drawing/2014/main" id="{438AD6F0-6EF1-52A4-E993-3121D9AAB5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413"/>
          <a:stretch>
            <a:fillRect/>
          </a:stretch>
        </p:blipFill>
        <p:spPr bwMode="auto">
          <a:xfrm>
            <a:off x="2666306" y="4153786"/>
            <a:ext cx="3166935" cy="2488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4" name="Google Shape;234;p23"/>
          <p:cNvPicPr preferRelativeResize="0"/>
          <p:nvPr/>
        </p:nvPicPr>
        <p:blipFill rotWithShape="1">
          <a:blip r:embed="rId3">
            <a:alphaModFix/>
          </a:blip>
          <a:srcRect t="17536" b="17297"/>
          <a:stretch/>
        </p:blipFill>
        <p:spPr>
          <a:xfrm>
            <a:off x="1197427" y="236765"/>
            <a:ext cx="9797145" cy="6384470"/>
          </a:xfrm>
          <a:prstGeom prst="rect">
            <a:avLst/>
          </a:prstGeom>
          <a:noFill/>
          <a:ln>
            <a:noFill/>
          </a:ln>
        </p:spPr>
      </p:pic>
      <p:sp>
        <p:nvSpPr>
          <p:cNvPr id="235" name="Google Shape;235;p23"/>
          <p:cNvSpPr/>
          <p:nvPr/>
        </p:nvSpPr>
        <p:spPr>
          <a:xfrm>
            <a:off x="4037926" y="2254898"/>
            <a:ext cx="2654187" cy="1151849"/>
          </a:xfrm>
          <a:custGeom>
            <a:avLst/>
            <a:gdLst/>
            <a:ahLst/>
            <a:cxnLst/>
            <a:rect l="l" t="t" r="r" b="b"/>
            <a:pathLst>
              <a:path w="2654187" h="1151849" extrusionOk="0">
                <a:moveTo>
                  <a:pt x="2654187" y="892904"/>
                </a:moveTo>
                <a:cubicBezTo>
                  <a:pt x="2304880" y="426263"/>
                  <a:pt x="1955574" y="-40377"/>
                  <a:pt x="1513210" y="2780"/>
                </a:cubicBezTo>
                <a:cubicBezTo>
                  <a:pt x="1070846" y="45937"/>
                  <a:pt x="217136" y="945502"/>
                  <a:pt x="0" y="1151849"/>
                </a:cubicBezTo>
              </a:path>
            </a:pathLst>
          </a:custGeom>
          <a:noFill/>
          <a:ln w="5715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36" name="Google Shape;236;p23"/>
          <p:cNvSpPr/>
          <p:nvPr/>
        </p:nvSpPr>
        <p:spPr>
          <a:xfrm>
            <a:off x="4070294" y="2847469"/>
            <a:ext cx="2395242" cy="640198"/>
          </a:xfrm>
          <a:custGeom>
            <a:avLst/>
            <a:gdLst/>
            <a:ahLst/>
            <a:cxnLst/>
            <a:rect l="l" t="t" r="r" b="b"/>
            <a:pathLst>
              <a:path w="2395242" h="640198" extrusionOk="0">
                <a:moveTo>
                  <a:pt x="2395242" y="640198"/>
                </a:moveTo>
                <a:cubicBezTo>
                  <a:pt x="2125507" y="330003"/>
                  <a:pt x="1855773" y="19808"/>
                  <a:pt x="1456566" y="927"/>
                </a:cubicBezTo>
                <a:cubicBezTo>
                  <a:pt x="1057359" y="-17954"/>
                  <a:pt x="528679" y="254478"/>
                  <a:pt x="0" y="526910"/>
                </a:cubicBezTo>
              </a:path>
            </a:pathLst>
          </a:custGeom>
          <a:noFill/>
          <a:ln w="57150" cap="flat" cmpd="sng">
            <a:solidFill>
              <a:srgbClr val="08283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23"/>
          <p:cNvSpPr/>
          <p:nvPr/>
        </p:nvSpPr>
        <p:spPr>
          <a:xfrm>
            <a:off x="4062202" y="3160597"/>
            <a:ext cx="2476163" cy="1128182"/>
          </a:xfrm>
          <a:custGeom>
            <a:avLst/>
            <a:gdLst/>
            <a:ahLst/>
            <a:cxnLst/>
            <a:rect l="l" t="t" r="r" b="b"/>
            <a:pathLst>
              <a:path w="2476163" h="1128182" extrusionOk="0">
                <a:moveTo>
                  <a:pt x="2476163" y="1128182"/>
                </a:moveTo>
                <a:cubicBezTo>
                  <a:pt x="2107975" y="662215"/>
                  <a:pt x="1739788" y="196249"/>
                  <a:pt x="1327094" y="43849"/>
                </a:cubicBezTo>
                <a:cubicBezTo>
                  <a:pt x="914400" y="-108551"/>
                  <a:pt x="169933" y="182763"/>
                  <a:pt x="0" y="213782"/>
                </a:cubicBezTo>
              </a:path>
            </a:pathLst>
          </a:custGeom>
          <a:noFill/>
          <a:ln w="57150" cap="flat" cmpd="sng">
            <a:solidFill>
              <a:srgbClr val="08283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23"/>
          <p:cNvSpPr/>
          <p:nvPr/>
        </p:nvSpPr>
        <p:spPr>
          <a:xfrm>
            <a:off x="4094570" y="3255993"/>
            <a:ext cx="1925904" cy="1105614"/>
          </a:xfrm>
          <a:custGeom>
            <a:avLst/>
            <a:gdLst/>
            <a:ahLst/>
            <a:cxnLst/>
            <a:rect l="l" t="t" r="r" b="b"/>
            <a:pathLst>
              <a:path w="1925904" h="1105614" extrusionOk="0">
                <a:moveTo>
                  <a:pt x="1925904" y="1105614"/>
                </a:moveTo>
                <a:cubicBezTo>
                  <a:pt x="1621104" y="665947"/>
                  <a:pt x="1316304" y="226280"/>
                  <a:pt x="995320" y="61742"/>
                </a:cubicBezTo>
                <a:cubicBezTo>
                  <a:pt x="674336" y="-102796"/>
                  <a:pt x="159143" y="112991"/>
                  <a:pt x="0" y="118386"/>
                </a:cubicBezTo>
              </a:path>
            </a:pathLst>
          </a:custGeom>
          <a:noFill/>
          <a:ln w="57150" cap="flat" cmpd="sng">
            <a:solidFill>
              <a:srgbClr val="08283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23"/>
          <p:cNvSpPr/>
          <p:nvPr/>
        </p:nvSpPr>
        <p:spPr>
          <a:xfrm>
            <a:off x="4118846" y="3366287"/>
            <a:ext cx="408073" cy="873940"/>
          </a:xfrm>
          <a:custGeom>
            <a:avLst/>
            <a:gdLst/>
            <a:ahLst/>
            <a:cxnLst/>
            <a:rect l="l" t="t" r="r" b="b"/>
            <a:pathLst>
              <a:path w="408073" h="873940" extrusionOk="0">
                <a:moveTo>
                  <a:pt x="161841" y="873940"/>
                </a:moveTo>
                <a:cubicBezTo>
                  <a:pt x="296708" y="659501"/>
                  <a:pt x="431575" y="445062"/>
                  <a:pt x="404602" y="299405"/>
                </a:cubicBezTo>
                <a:cubicBezTo>
                  <a:pt x="377629" y="153748"/>
                  <a:pt x="188814" y="76874"/>
                  <a:pt x="0" y="0"/>
                </a:cubicBezTo>
              </a:path>
            </a:pathLst>
          </a:custGeom>
          <a:noFill/>
          <a:ln w="57150" cap="flat" cmpd="sng">
            <a:solidFill>
              <a:srgbClr val="08283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23"/>
          <p:cNvSpPr/>
          <p:nvPr/>
        </p:nvSpPr>
        <p:spPr>
          <a:xfrm rot="658985">
            <a:off x="6426994" y="3448050"/>
            <a:ext cx="66675" cy="114300"/>
          </a:xfrm>
          <a:custGeom>
            <a:avLst/>
            <a:gdLst/>
            <a:ahLst/>
            <a:cxnLst/>
            <a:rect l="l" t="t" r="r" b="b"/>
            <a:pathLst>
              <a:path w="64294" h="114300" extrusionOk="0">
                <a:moveTo>
                  <a:pt x="30956" y="114300"/>
                </a:moveTo>
                <a:lnTo>
                  <a:pt x="64294" y="76200"/>
                </a:lnTo>
                <a:lnTo>
                  <a:pt x="42863" y="54769"/>
                </a:lnTo>
                <a:lnTo>
                  <a:pt x="40481" y="19050"/>
                </a:lnTo>
                <a:lnTo>
                  <a:pt x="21431" y="0"/>
                </a:lnTo>
                <a:lnTo>
                  <a:pt x="0" y="30956"/>
                </a:lnTo>
                <a:lnTo>
                  <a:pt x="21431" y="52388"/>
                </a:lnTo>
                <a:lnTo>
                  <a:pt x="30956" y="114300"/>
                </a:lnTo>
                <a:close/>
              </a:path>
            </a:pathLst>
          </a:custGeom>
          <a:solidFill>
            <a:schemeClr val="accent1"/>
          </a:solidFill>
          <a:ln w="19050" cap="flat" cmpd="sng">
            <a:solidFill>
              <a:srgbClr val="0024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1" name="Google Shape;241;p23"/>
          <p:cNvSpPr/>
          <p:nvPr/>
        </p:nvSpPr>
        <p:spPr>
          <a:xfrm>
            <a:off x="6234113" y="4548188"/>
            <a:ext cx="519112" cy="483393"/>
          </a:xfrm>
          <a:custGeom>
            <a:avLst/>
            <a:gdLst/>
            <a:ahLst/>
            <a:cxnLst/>
            <a:rect l="l" t="t" r="r" b="b"/>
            <a:pathLst>
              <a:path w="519112" h="483393" extrusionOk="0">
                <a:moveTo>
                  <a:pt x="23812" y="311943"/>
                </a:moveTo>
                <a:lnTo>
                  <a:pt x="64293" y="297656"/>
                </a:lnTo>
                <a:lnTo>
                  <a:pt x="135731" y="300037"/>
                </a:lnTo>
                <a:lnTo>
                  <a:pt x="164306" y="366712"/>
                </a:lnTo>
                <a:lnTo>
                  <a:pt x="211931" y="369093"/>
                </a:lnTo>
                <a:lnTo>
                  <a:pt x="221456" y="323850"/>
                </a:lnTo>
                <a:lnTo>
                  <a:pt x="271462" y="342900"/>
                </a:lnTo>
                <a:lnTo>
                  <a:pt x="283368" y="433387"/>
                </a:lnTo>
                <a:lnTo>
                  <a:pt x="338137" y="428625"/>
                </a:lnTo>
                <a:lnTo>
                  <a:pt x="483393" y="483393"/>
                </a:lnTo>
                <a:lnTo>
                  <a:pt x="450056" y="431006"/>
                </a:lnTo>
                <a:lnTo>
                  <a:pt x="457200" y="359568"/>
                </a:lnTo>
                <a:lnTo>
                  <a:pt x="500062" y="359568"/>
                </a:lnTo>
                <a:lnTo>
                  <a:pt x="481012" y="316706"/>
                </a:lnTo>
                <a:lnTo>
                  <a:pt x="461962" y="273843"/>
                </a:lnTo>
                <a:lnTo>
                  <a:pt x="481012" y="123825"/>
                </a:lnTo>
                <a:lnTo>
                  <a:pt x="519112" y="76200"/>
                </a:lnTo>
                <a:lnTo>
                  <a:pt x="507206" y="26193"/>
                </a:lnTo>
                <a:lnTo>
                  <a:pt x="471487" y="23812"/>
                </a:lnTo>
                <a:lnTo>
                  <a:pt x="440531" y="35718"/>
                </a:lnTo>
                <a:lnTo>
                  <a:pt x="414337" y="0"/>
                </a:lnTo>
                <a:lnTo>
                  <a:pt x="285750" y="35718"/>
                </a:lnTo>
                <a:lnTo>
                  <a:pt x="207168" y="11906"/>
                </a:lnTo>
                <a:lnTo>
                  <a:pt x="166687" y="169068"/>
                </a:lnTo>
                <a:lnTo>
                  <a:pt x="130968" y="188118"/>
                </a:lnTo>
                <a:lnTo>
                  <a:pt x="119062" y="228600"/>
                </a:lnTo>
                <a:lnTo>
                  <a:pt x="88106" y="264318"/>
                </a:lnTo>
                <a:lnTo>
                  <a:pt x="0" y="266700"/>
                </a:lnTo>
                <a:lnTo>
                  <a:pt x="23812" y="311943"/>
                </a:lnTo>
                <a:close/>
              </a:path>
            </a:pathLst>
          </a:cu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2" name="Google Shape;242;p23"/>
          <p:cNvSpPr/>
          <p:nvPr/>
        </p:nvSpPr>
        <p:spPr>
          <a:xfrm>
            <a:off x="6796088" y="4310063"/>
            <a:ext cx="381000" cy="297656"/>
          </a:xfrm>
          <a:custGeom>
            <a:avLst/>
            <a:gdLst/>
            <a:ahLst/>
            <a:cxnLst/>
            <a:rect l="l" t="t" r="r" b="b"/>
            <a:pathLst>
              <a:path w="381000" h="297656" extrusionOk="0">
                <a:moveTo>
                  <a:pt x="80962" y="259556"/>
                </a:moveTo>
                <a:lnTo>
                  <a:pt x="135731" y="297656"/>
                </a:lnTo>
                <a:lnTo>
                  <a:pt x="204787" y="266700"/>
                </a:lnTo>
                <a:lnTo>
                  <a:pt x="228600" y="285750"/>
                </a:lnTo>
                <a:lnTo>
                  <a:pt x="290512" y="240506"/>
                </a:lnTo>
                <a:lnTo>
                  <a:pt x="323850" y="247650"/>
                </a:lnTo>
                <a:lnTo>
                  <a:pt x="381000" y="161925"/>
                </a:lnTo>
                <a:lnTo>
                  <a:pt x="328612" y="154781"/>
                </a:lnTo>
                <a:lnTo>
                  <a:pt x="283368" y="126206"/>
                </a:lnTo>
                <a:lnTo>
                  <a:pt x="245268" y="83343"/>
                </a:lnTo>
                <a:lnTo>
                  <a:pt x="214312" y="90487"/>
                </a:lnTo>
                <a:lnTo>
                  <a:pt x="235743" y="38100"/>
                </a:lnTo>
                <a:lnTo>
                  <a:pt x="178593" y="0"/>
                </a:lnTo>
                <a:lnTo>
                  <a:pt x="92868" y="2381"/>
                </a:lnTo>
                <a:lnTo>
                  <a:pt x="40481" y="97631"/>
                </a:lnTo>
                <a:lnTo>
                  <a:pt x="40481" y="159543"/>
                </a:lnTo>
                <a:lnTo>
                  <a:pt x="0" y="157162"/>
                </a:lnTo>
                <a:lnTo>
                  <a:pt x="4762" y="185737"/>
                </a:lnTo>
                <a:lnTo>
                  <a:pt x="80962" y="259556"/>
                </a:lnTo>
                <a:close/>
              </a:path>
            </a:pathLst>
          </a:cu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 name="Google Shape;243;p23"/>
          <p:cNvSpPr/>
          <p:nvPr/>
        </p:nvSpPr>
        <p:spPr>
          <a:xfrm>
            <a:off x="6003131" y="4321969"/>
            <a:ext cx="311944" cy="269081"/>
          </a:xfrm>
          <a:custGeom>
            <a:avLst/>
            <a:gdLst/>
            <a:ahLst/>
            <a:cxnLst/>
            <a:rect l="l" t="t" r="r" b="b"/>
            <a:pathLst>
              <a:path w="311944" h="269081" extrusionOk="0">
                <a:moveTo>
                  <a:pt x="145257" y="250031"/>
                </a:moveTo>
                <a:lnTo>
                  <a:pt x="185738" y="188119"/>
                </a:lnTo>
                <a:lnTo>
                  <a:pt x="216694" y="185737"/>
                </a:lnTo>
                <a:lnTo>
                  <a:pt x="228600" y="216694"/>
                </a:lnTo>
                <a:lnTo>
                  <a:pt x="311944" y="47625"/>
                </a:lnTo>
                <a:lnTo>
                  <a:pt x="276225" y="7144"/>
                </a:lnTo>
                <a:lnTo>
                  <a:pt x="195263" y="21431"/>
                </a:lnTo>
                <a:lnTo>
                  <a:pt x="169069" y="35719"/>
                </a:lnTo>
                <a:lnTo>
                  <a:pt x="130969" y="0"/>
                </a:lnTo>
                <a:lnTo>
                  <a:pt x="111919" y="30956"/>
                </a:lnTo>
                <a:lnTo>
                  <a:pt x="100013" y="4762"/>
                </a:lnTo>
                <a:lnTo>
                  <a:pt x="42863" y="9525"/>
                </a:lnTo>
                <a:lnTo>
                  <a:pt x="19050" y="42862"/>
                </a:lnTo>
                <a:lnTo>
                  <a:pt x="38100" y="88106"/>
                </a:lnTo>
                <a:lnTo>
                  <a:pt x="4763" y="133350"/>
                </a:lnTo>
                <a:lnTo>
                  <a:pt x="0" y="214312"/>
                </a:lnTo>
                <a:lnTo>
                  <a:pt x="45244" y="197644"/>
                </a:lnTo>
                <a:lnTo>
                  <a:pt x="73819" y="221456"/>
                </a:lnTo>
                <a:lnTo>
                  <a:pt x="69057" y="269081"/>
                </a:lnTo>
                <a:lnTo>
                  <a:pt x="145257" y="250031"/>
                </a:lnTo>
                <a:close/>
              </a:path>
            </a:pathLst>
          </a:cu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23"/>
          <p:cNvSpPr/>
          <p:nvPr/>
        </p:nvSpPr>
        <p:spPr>
          <a:xfrm>
            <a:off x="6517481" y="4074319"/>
            <a:ext cx="423863" cy="526256"/>
          </a:xfrm>
          <a:custGeom>
            <a:avLst/>
            <a:gdLst/>
            <a:ahLst/>
            <a:cxnLst/>
            <a:rect l="l" t="t" r="r" b="b"/>
            <a:pathLst>
              <a:path w="423863" h="526256" extrusionOk="0">
                <a:moveTo>
                  <a:pt x="350044" y="485775"/>
                </a:moveTo>
                <a:lnTo>
                  <a:pt x="269082" y="421481"/>
                </a:lnTo>
                <a:lnTo>
                  <a:pt x="269082" y="383381"/>
                </a:lnTo>
                <a:lnTo>
                  <a:pt x="314325" y="395287"/>
                </a:lnTo>
                <a:lnTo>
                  <a:pt x="319088" y="338137"/>
                </a:lnTo>
                <a:lnTo>
                  <a:pt x="388144" y="161925"/>
                </a:lnTo>
                <a:lnTo>
                  <a:pt x="423863" y="147637"/>
                </a:lnTo>
                <a:lnTo>
                  <a:pt x="395288" y="123825"/>
                </a:lnTo>
                <a:lnTo>
                  <a:pt x="390525" y="45244"/>
                </a:lnTo>
                <a:lnTo>
                  <a:pt x="345282" y="0"/>
                </a:lnTo>
                <a:lnTo>
                  <a:pt x="316707" y="45244"/>
                </a:lnTo>
                <a:lnTo>
                  <a:pt x="73819" y="23812"/>
                </a:lnTo>
                <a:lnTo>
                  <a:pt x="73819" y="73819"/>
                </a:lnTo>
                <a:lnTo>
                  <a:pt x="40482" y="83344"/>
                </a:lnTo>
                <a:lnTo>
                  <a:pt x="47625" y="207169"/>
                </a:lnTo>
                <a:lnTo>
                  <a:pt x="9525" y="207169"/>
                </a:lnTo>
                <a:lnTo>
                  <a:pt x="0" y="280987"/>
                </a:lnTo>
                <a:lnTo>
                  <a:pt x="16669" y="316706"/>
                </a:lnTo>
                <a:lnTo>
                  <a:pt x="26194" y="352425"/>
                </a:lnTo>
                <a:lnTo>
                  <a:pt x="40482" y="388144"/>
                </a:lnTo>
                <a:lnTo>
                  <a:pt x="85725" y="407194"/>
                </a:lnTo>
                <a:lnTo>
                  <a:pt x="150019" y="514350"/>
                </a:lnTo>
                <a:lnTo>
                  <a:pt x="192882" y="502444"/>
                </a:lnTo>
                <a:lnTo>
                  <a:pt x="228600" y="504825"/>
                </a:lnTo>
                <a:lnTo>
                  <a:pt x="240507" y="521494"/>
                </a:lnTo>
                <a:lnTo>
                  <a:pt x="314325" y="526256"/>
                </a:lnTo>
                <a:lnTo>
                  <a:pt x="350044" y="485775"/>
                </a:lnTo>
                <a:close/>
              </a:path>
            </a:pathLst>
          </a:cu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45;p23"/>
          <p:cNvSpPr/>
          <p:nvPr/>
        </p:nvSpPr>
        <p:spPr>
          <a:xfrm>
            <a:off x="6529388" y="3062288"/>
            <a:ext cx="445293" cy="323850"/>
          </a:xfrm>
          <a:custGeom>
            <a:avLst/>
            <a:gdLst/>
            <a:ahLst/>
            <a:cxnLst/>
            <a:rect l="l" t="t" r="r" b="b"/>
            <a:pathLst>
              <a:path w="445293" h="323850" extrusionOk="0">
                <a:moveTo>
                  <a:pt x="2381" y="188118"/>
                </a:moveTo>
                <a:lnTo>
                  <a:pt x="88106" y="192881"/>
                </a:lnTo>
                <a:lnTo>
                  <a:pt x="116681" y="161925"/>
                </a:lnTo>
                <a:lnTo>
                  <a:pt x="176212" y="185737"/>
                </a:lnTo>
                <a:lnTo>
                  <a:pt x="183356" y="242887"/>
                </a:lnTo>
                <a:lnTo>
                  <a:pt x="150018" y="271462"/>
                </a:lnTo>
                <a:lnTo>
                  <a:pt x="176212" y="290512"/>
                </a:lnTo>
                <a:lnTo>
                  <a:pt x="247650" y="238125"/>
                </a:lnTo>
                <a:lnTo>
                  <a:pt x="290512" y="261937"/>
                </a:lnTo>
                <a:lnTo>
                  <a:pt x="247650" y="285750"/>
                </a:lnTo>
                <a:lnTo>
                  <a:pt x="288131" y="323850"/>
                </a:lnTo>
                <a:lnTo>
                  <a:pt x="350043" y="292893"/>
                </a:lnTo>
                <a:lnTo>
                  <a:pt x="304800" y="252412"/>
                </a:lnTo>
                <a:lnTo>
                  <a:pt x="416718" y="214312"/>
                </a:lnTo>
                <a:lnTo>
                  <a:pt x="416718" y="190500"/>
                </a:lnTo>
                <a:lnTo>
                  <a:pt x="442912" y="190500"/>
                </a:lnTo>
                <a:cubicBezTo>
                  <a:pt x="443706" y="166687"/>
                  <a:pt x="444499" y="142875"/>
                  <a:pt x="445293" y="119062"/>
                </a:cubicBezTo>
                <a:lnTo>
                  <a:pt x="400050" y="107156"/>
                </a:lnTo>
                <a:lnTo>
                  <a:pt x="369093" y="90487"/>
                </a:lnTo>
                <a:lnTo>
                  <a:pt x="335756" y="97631"/>
                </a:lnTo>
                <a:lnTo>
                  <a:pt x="290512" y="0"/>
                </a:lnTo>
                <a:lnTo>
                  <a:pt x="209550" y="35718"/>
                </a:lnTo>
                <a:lnTo>
                  <a:pt x="200025" y="61912"/>
                </a:lnTo>
                <a:lnTo>
                  <a:pt x="109537" y="45243"/>
                </a:lnTo>
                <a:lnTo>
                  <a:pt x="78581" y="21431"/>
                </a:lnTo>
                <a:lnTo>
                  <a:pt x="26193" y="42862"/>
                </a:lnTo>
                <a:lnTo>
                  <a:pt x="38100" y="88106"/>
                </a:lnTo>
                <a:lnTo>
                  <a:pt x="0" y="133350"/>
                </a:lnTo>
                <a:lnTo>
                  <a:pt x="2381" y="188118"/>
                </a:lnTo>
                <a:close/>
              </a:path>
            </a:pathLst>
          </a:cu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 name="Google Shape;246;p23"/>
          <p:cNvSpPr/>
          <p:nvPr/>
        </p:nvSpPr>
        <p:spPr>
          <a:xfrm>
            <a:off x="4276250" y="4197669"/>
            <a:ext cx="45719" cy="45719"/>
          </a:xfrm>
          <a:custGeom>
            <a:avLst/>
            <a:gdLst/>
            <a:ahLst/>
            <a:cxnLst/>
            <a:rect l="l" t="t" r="r" b="b"/>
            <a:pathLst>
              <a:path w="59531" h="38100" extrusionOk="0">
                <a:moveTo>
                  <a:pt x="0" y="0"/>
                </a:moveTo>
                <a:lnTo>
                  <a:pt x="59531" y="11906"/>
                </a:lnTo>
                <a:lnTo>
                  <a:pt x="50006" y="38100"/>
                </a:lnTo>
                <a:lnTo>
                  <a:pt x="0" y="0"/>
                </a:lnTo>
                <a:close/>
              </a:path>
            </a:pathLst>
          </a:custGeom>
          <a:solidFill>
            <a:schemeClr val="accent1"/>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7" name="Google Shape;247;p23"/>
          <p:cNvSpPr/>
          <p:nvPr/>
        </p:nvSpPr>
        <p:spPr>
          <a:xfrm>
            <a:off x="4070294" y="2931586"/>
            <a:ext cx="2921225" cy="1446205"/>
          </a:xfrm>
          <a:custGeom>
            <a:avLst/>
            <a:gdLst/>
            <a:ahLst/>
            <a:cxnLst/>
            <a:rect l="l" t="t" r="r" b="b"/>
            <a:pathLst>
              <a:path w="2921225" h="1446205" extrusionOk="0">
                <a:moveTo>
                  <a:pt x="2921225" y="1446205"/>
                </a:moveTo>
                <a:cubicBezTo>
                  <a:pt x="2452561" y="825815"/>
                  <a:pt x="1983897" y="205426"/>
                  <a:pt x="1497026" y="38191"/>
                </a:cubicBezTo>
                <a:cubicBezTo>
                  <a:pt x="1010155" y="-129044"/>
                  <a:pt x="211741" y="298485"/>
                  <a:pt x="0" y="442793"/>
                </a:cubicBezTo>
              </a:path>
            </a:pathLst>
          </a:custGeom>
          <a:noFill/>
          <a:ln w="57150" cap="flat" cmpd="sng">
            <a:solidFill>
              <a:srgbClr val="08283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 name="Google Shape;248;p23"/>
          <p:cNvSpPr/>
          <p:nvPr/>
        </p:nvSpPr>
        <p:spPr>
          <a:xfrm>
            <a:off x="4086478" y="3180586"/>
            <a:ext cx="2427610" cy="1488518"/>
          </a:xfrm>
          <a:custGeom>
            <a:avLst/>
            <a:gdLst/>
            <a:ahLst/>
            <a:cxnLst/>
            <a:rect l="l" t="t" r="r" b="b"/>
            <a:pathLst>
              <a:path w="2427610" h="1488518" extrusionOk="0">
                <a:moveTo>
                  <a:pt x="2427610" y="1488518"/>
                </a:moveTo>
                <a:cubicBezTo>
                  <a:pt x="2027054" y="909937"/>
                  <a:pt x="1626499" y="331357"/>
                  <a:pt x="1221897" y="112872"/>
                </a:cubicBezTo>
                <a:cubicBezTo>
                  <a:pt x="817295" y="-105613"/>
                  <a:pt x="408647" y="35998"/>
                  <a:pt x="0" y="177609"/>
                </a:cubicBezTo>
              </a:path>
            </a:pathLst>
          </a:custGeom>
          <a:noFill/>
          <a:ln w="57150" cap="flat" cmpd="sng">
            <a:solidFill>
              <a:srgbClr val="08283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9" name="Google Shape;249;p23"/>
          <p:cNvSpPr/>
          <p:nvPr/>
        </p:nvSpPr>
        <p:spPr>
          <a:xfrm>
            <a:off x="2515775" y="4238650"/>
            <a:ext cx="1926000" cy="352500"/>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Virgin Islands</a:t>
            </a:r>
            <a:endParaRPr/>
          </a:p>
        </p:txBody>
      </p:sp>
      <p:sp>
        <p:nvSpPr>
          <p:cNvPr id="250" name="Google Shape;250;p23"/>
          <p:cNvSpPr/>
          <p:nvPr/>
        </p:nvSpPr>
        <p:spPr>
          <a:xfrm>
            <a:off x="4921021" y="4591050"/>
            <a:ext cx="1080413" cy="325001"/>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Nigeria</a:t>
            </a:r>
            <a:endParaRPr dirty="0"/>
          </a:p>
        </p:txBody>
      </p:sp>
      <p:sp>
        <p:nvSpPr>
          <p:cNvPr id="251" name="Google Shape;251;p23"/>
          <p:cNvSpPr/>
          <p:nvPr/>
        </p:nvSpPr>
        <p:spPr>
          <a:xfrm>
            <a:off x="6752034" y="4942183"/>
            <a:ext cx="1080413" cy="341199"/>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Congo</a:t>
            </a:r>
            <a:endParaRPr dirty="0"/>
          </a:p>
        </p:txBody>
      </p:sp>
      <p:sp>
        <p:nvSpPr>
          <p:cNvPr id="252" name="Google Shape;252;p23"/>
          <p:cNvSpPr/>
          <p:nvPr/>
        </p:nvSpPr>
        <p:spPr>
          <a:xfrm>
            <a:off x="7292240" y="4482432"/>
            <a:ext cx="1195903" cy="341198"/>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Ethiopia</a:t>
            </a:r>
            <a:endParaRPr dirty="0"/>
          </a:p>
        </p:txBody>
      </p:sp>
      <p:sp>
        <p:nvSpPr>
          <p:cNvPr id="253" name="Google Shape;253;p23"/>
          <p:cNvSpPr/>
          <p:nvPr/>
        </p:nvSpPr>
        <p:spPr>
          <a:xfrm>
            <a:off x="7014940" y="3033206"/>
            <a:ext cx="1195903" cy="297656"/>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Ukraine</a:t>
            </a:r>
            <a:endParaRPr dirty="0"/>
          </a:p>
        </p:txBody>
      </p:sp>
      <p:sp>
        <p:nvSpPr>
          <p:cNvPr id="254" name="Google Shape;254;p23"/>
          <p:cNvSpPr/>
          <p:nvPr/>
        </p:nvSpPr>
        <p:spPr>
          <a:xfrm>
            <a:off x="6604826" y="3556535"/>
            <a:ext cx="1195903" cy="281019"/>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Arial"/>
                <a:ea typeface="Arial"/>
                <a:cs typeface="Arial"/>
                <a:sym typeface="Arial"/>
              </a:rPr>
              <a:t>Albania</a:t>
            </a:r>
            <a:endParaRPr dirty="0"/>
          </a:p>
        </p:txBody>
      </p:sp>
      <p:sp>
        <p:nvSpPr>
          <p:cNvPr id="255" name="Google Shape;255;p23"/>
          <p:cNvSpPr/>
          <p:nvPr/>
        </p:nvSpPr>
        <p:spPr>
          <a:xfrm>
            <a:off x="7147852" y="3924470"/>
            <a:ext cx="1195903" cy="297656"/>
          </a:xfrm>
          <a:prstGeom prst="roundRect">
            <a:avLst>
              <a:gd name="adj" fmla="val 35396"/>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Sudan</a:t>
            </a:r>
            <a:endParaRPr/>
          </a:p>
        </p:txBody>
      </p:sp>
      <p:sp>
        <p:nvSpPr>
          <p:cNvPr id="256" name="Google Shape;256;p23"/>
          <p:cNvSpPr/>
          <p:nvPr/>
        </p:nvSpPr>
        <p:spPr>
          <a:xfrm>
            <a:off x="3945502" y="3155858"/>
            <a:ext cx="339901" cy="339901"/>
          </a:xfrm>
          <a:prstGeom prst="star5">
            <a:avLst>
              <a:gd name="adj" fmla="val 22850"/>
              <a:gd name="hf" fmla="val 105146"/>
              <a:gd name="vf" fmla="val 110557"/>
            </a:avLst>
          </a:prstGeom>
          <a:solidFill>
            <a:srgbClr val="FFFF00"/>
          </a:solidFill>
          <a:ln w="19050" cap="flat" cmpd="sng">
            <a:solidFill>
              <a:srgbClr val="622F1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93;p13">
            <a:extLst>
              <a:ext uri="{FF2B5EF4-FFF2-40B4-BE49-F238E27FC236}">
                <a16:creationId xmlns:a16="http://schemas.microsoft.com/office/drawing/2014/main" id="{7F7E456E-B0DE-7CB7-B0C4-FDC9BE931BAC}"/>
              </a:ext>
            </a:extLst>
          </p:cNvPr>
          <p:cNvSpPr/>
          <p:nvPr/>
        </p:nvSpPr>
        <p:spPr>
          <a:xfrm>
            <a:off x="0" y="371953"/>
            <a:ext cx="12192000" cy="685800"/>
          </a:xfrm>
          <a:prstGeom prst="roundRect">
            <a:avLst>
              <a:gd name="adj" fmla="val 0"/>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j-lt"/>
              <a:ea typeface="Arial"/>
              <a:cs typeface="Arial"/>
              <a:sym typeface="Arial"/>
            </a:endParaRPr>
          </a:p>
        </p:txBody>
      </p:sp>
      <p:sp>
        <p:nvSpPr>
          <p:cNvPr id="3" name="Google Shape;94;p13">
            <a:extLst>
              <a:ext uri="{FF2B5EF4-FFF2-40B4-BE49-F238E27FC236}">
                <a16:creationId xmlns:a16="http://schemas.microsoft.com/office/drawing/2014/main" id="{593ABF8F-F9C3-40AD-F3B3-4CDE632F0B7F}"/>
              </a:ext>
            </a:extLst>
          </p:cNvPr>
          <p:cNvSpPr txBox="1">
            <a:spLocks/>
          </p:cNvSpPr>
          <p:nvPr/>
        </p:nvSpPr>
        <p:spPr>
          <a:xfrm>
            <a:off x="2801034" y="451675"/>
            <a:ext cx="6400800" cy="592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Clr>
                <a:schemeClr val="lt1"/>
              </a:buClr>
              <a:buSzPts val="2400"/>
              <a:buFont typeface="Arial"/>
              <a:buNone/>
            </a:pPr>
            <a:r>
              <a:rPr lang="en-US" b="1" i="1" dirty="0">
                <a:solidFill>
                  <a:schemeClr val="lt1"/>
                </a:solidFill>
                <a:latin typeface="+mj-lt"/>
                <a:ea typeface="Montserrat"/>
                <a:cs typeface="Montserrat"/>
                <a:sym typeface="Montserrat"/>
              </a:rPr>
              <a:t>Discovery of Language Challenges</a:t>
            </a:r>
            <a:endParaRPr lang="en-US" b="1" i="1" dirty="0">
              <a:latin typeface="+mj-l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0A625B-082D-45D3-C1D3-E008F59E3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167" y="168048"/>
            <a:ext cx="9955666" cy="635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380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4"/>
          <p:cNvSpPr/>
          <p:nvPr/>
        </p:nvSpPr>
        <p:spPr>
          <a:xfrm>
            <a:off x="0" y="0"/>
            <a:ext cx="12192000" cy="6858000"/>
          </a:xfrm>
          <a:prstGeom prst="rect">
            <a:avLst/>
          </a:prstGeom>
          <a:gradFill>
            <a:gsLst>
              <a:gs pos="0">
                <a:schemeClr val="lt1"/>
              </a:gs>
              <a:gs pos="32000">
                <a:schemeClr val="lt1"/>
              </a:gs>
              <a:gs pos="70000">
                <a:srgbClr val="F2F2F2"/>
              </a:gs>
              <a:gs pos="100000">
                <a:srgbClr val="D8D8D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j-lt"/>
              <a:ea typeface="Arial"/>
              <a:cs typeface="Arial"/>
              <a:sym typeface="Arial"/>
            </a:endParaRPr>
          </a:p>
        </p:txBody>
      </p:sp>
      <p:sp>
        <p:nvSpPr>
          <p:cNvPr id="263" name="Google Shape;263;p24"/>
          <p:cNvSpPr/>
          <p:nvPr/>
        </p:nvSpPr>
        <p:spPr>
          <a:xfrm>
            <a:off x="9671062" y="554065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j-lt"/>
              <a:ea typeface="Arial"/>
              <a:cs typeface="Arial"/>
              <a:sym typeface="Arial"/>
            </a:endParaRPr>
          </a:p>
        </p:txBody>
      </p:sp>
      <p:pic>
        <p:nvPicPr>
          <p:cNvPr id="264" name="Google Shape;264;p24" descr="Chat with solid fill"/>
          <p:cNvPicPr preferRelativeResize="0"/>
          <p:nvPr/>
        </p:nvPicPr>
        <p:blipFill rotWithShape="1">
          <a:blip r:embed="rId3">
            <a:alphaModFix/>
          </a:blip>
          <a:srcRect/>
          <a:stretch/>
        </p:blipFill>
        <p:spPr>
          <a:xfrm>
            <a:off x="7920525" y="12"/>
            <a:ext cx="2854485" cy="2850116"/>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265" name="Google Shape;265;p24"/>
          <p:cNvSpPr txBox="1">
            <a:spLocks noGrp="1"/>
          </p:cNvSpPr>
          <p:nvPr>
            <p:ph type="title"/>
          </p:nvPr>
        </p:nvSpPr>
        <p:spPr>
          <a:xfrm>
            <a:off x="0" y="596975"/>
            <a:ext cx="8044543" cy="1681800"/>
          </a:xfrm>
          <a:prstGeom prst="rect">
            <a:avLst/>
          </a:prstGeom>
          <a:solidFill>
            <a:schemeClr val="accent5">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Play"/>
              <a:buNone/>
            </a:pPr>
            <a:r>
              <a:rPr lang="en-US" sz="3700" dirty="0">
                <a:solidFill>
                  <a:schemeClr val="bg1"/>
                </a:solidFill>
                <a:latin typeface="+mj-lt"/>
                <a:ea typeface="Roboto"/>
                <a:cs typeface="Roboto"/>
                <a:sym typeface="Roboto"/>
              </a:rPr>
              <a:t>Conversations With Elders: </a:t>
            </a:r>
            <a:br>
              <a:rPr lang="en-US" sz="3700" dirty="0">
                <a:solidFill>
                  <a:schemeClr val="bg1"/>
                </a:solidFill>
                <a:latin typeface="+mj-lt"/>
                <a:ea typeface="Roboto"/>
                <a:cs typeface="Roboto"/>
                <a:sym typeface="Roboto"/>
              </a:rPr>
            </a:br>
            <a:r>
              <a:rPr lang="en-US" sz="3700" dirty="0">
                <a:solidFill>
                  <a:schemeClr val="bg1"/>
                </a:solidFill>
                <a:latin typeface="+mj-lt"/>
                <a:ea typeface="Roboto"/>
                <a:cs typeface="Roboto"/>
                <a:sym typeface="Roboto"/>
              </a:rPr>
              <a:t>  </a:t>
            </a:r>
            <a:r>
              <a:rPr lang="en-US" sz="2800" b="1" i="1" dirty="0">
                <a:solidFill>
                  <a:schemeClr val="bg1"/>
                </a:solidFill>
                <a:latin typeface="+mj-lt"/>
                <a:ea typeface="Roboto"/>
                <a:cs typeface="Roboto"/>
                <a:sym typeface="Roboto"/>
              </a:rPr>
              <a:t>What We Asked</a:t>
            </a:r>
            <a:endParaRPr b="1" i="1" dirty="0">
              <a:solidFill>
                <a:schemeClr val="bg1"/>
              </a:solidFill>
              <a:latin typeface="+mj-lt"/>
              <a:ea typeface="Roboto"/>
              <a:cs typeface="Roboto"/>
              <a:sym typeface="Roboto"/>
            </a:endParaRPr>
          </a:p>
        </p:txBody>
      </p:sp>
      <p:sp>
        <p:nvSpPr>
          <p:cNvPr id="266" name="Google Shape;266;p24"/>
          <p:cNvSpPr txBox="1">
            <a:spLocks noGrp="1"/>
          </p:cNvSpPr>
          <p:nvPr>
            <p:ph type="body" idx="1"/>
          </p:nvPr>
        </p:nvSpPr>
        <p:spPr>
          <a:xfrm>
            <a:off x="833786" y="2364725"/>
            <a:ext cx="10452000" cy="4192500"/>
          </a:xfrm>
          <a:prstGeom prst="rect">
            <a:avLst/>
          </a:prstGeom>
          <a:noFill/>
          <a:ln>
            <a:noFill/>
          </a:ln>
        </p:spPr>
        <p:txBody>
          <a:bodyPr spcFirstLastPara="1" wrap="square" lIns="91425" tIns="45700" rIns="91425" bIns="45700" anchor="t" anchorCtr="0">
            <a:normAutofit/>
          </a:bodyPr>
          <a:lstStyle/>
          <a:p>
            <a:pPr marL="514350" marR="0" lvl="0" indent="-514350" algn="l" rtl="0">
              <a:lnSpc>
                <a:spcPct val="100000"/>
              </a:lnSpc>
              <a:spcBef>
                <a:spcPts val="0"/>
              </a:spcBef>
              <a:spcAft>
                <a:spcPts val="1200"/>
              </a:spcAft>
              <a:buClr>
                <a:schemeClr val="dk1"/>
              </a:buClr>
              <a:buSzPts val="2400"/>
              <a:buFont typeface="Montserrat"/>
              <a:buAutoNum type="arabicPeriod"/>
            </a:pPr>
            <a:r>
              <a:rPr lang="en-US" sz="2400" b="1" dirty="0">
                <a:solidFill>
                  <a:srgbClr val="000000"/>
                </a:solidFill>
                <a:sym typeface="Montserrat"/>
              </a:rPr>
              <a:t>What is and is not working well in your community as it relates to aging?</a:t>
            </a:r>
            <a:endParaRPr sz="2400" b="1" dirty="0">
              <a:solidFill>
                <a:srgbClr val="000000"/>
              </a:solidFill>
              <a:sym typeface="Montserrat"/>
            </a:endParaRPr>
          </a:p>
          <a:p>
            <a:pPr marL="514350" marR="0" lvl="0" indent="-514350" algn="l" rtl="0">
              <a:lnSpc>
                <a:spcPct val="100000"/>
              </a:lnSpc>
              <a:spcBef>
                <a:spcPts val="600"/>
              </a:spcBef>
              <a:spcAft>
                <a:spcPts val="1200"/>
              </a:spcAft>
              <a:buClr>
                <a:schemeClr val="dk1"/>
              </a:buClr>
              <a:buSzPts val="2400"/>
              <a:buFont typeface="Montserrat"/>
              <a:buAutoNum type="arabicPeriod"/>
            </a:pPr>
            <a:r>
              <a:rPr lang="en-US" sz="2400" b="1" dirty="0">
                <a:solidFill>
                  <a:srgbClr val="000000"/>
                </a:solidFill>
                <a:sym typeface="Montserrat"/>
              </a:rPr>
              <a:t>How can New Hampshire better serve and support its aging population?</a:t>
            </a:r>
            <a:endParaRPr sz="2400" b="1" dirty="0">
              <a:solidFill>
                <a:srgbClr val="000000"/>
              </a:solidFill>
              <a:sym typeface="Montserrat"/>
            </a:endParaRPr>
          </a:p>
          <a:p>
            <a:pPr marL="514350" marR="0" lvl="0" indent="-514350" algn="l" rtl="0">
              <a:lnSpc>
                <a:spcPct val="100000"/>
              </a:lnSpc>
              <a:spcBef>
                <a:spcPts val="600"/>
              </a:spcBef>
              <a:spcAft>
                <a:spcPts val="1200"/>
              </a:spcAft>
              <a:buClr>
                <a:schemeClr val="dk1"/>
              </a:buClr>
              <a:buSzPts val="2400"/>
              <a:buFont typeface="Montserrat"/>
              <a:buAutoNum type="arabicPeriod"/>
            </a:pPr>
            <a:r>
              <a:rPr lang="en-US" sz="2400" b="1" dirty="0">
                <a:solidFill>
                  <a:srgbClr val="000000"/>
                </a:solidFill>
                <a:sym typeface="Montserrat"/>
              </a:rPr>
              <a:t>What do you need to continue living in your home as you get older?</a:t>
            </a:r>
            <a:endParaRPr sz="2400" b="1" dirty="0">
              <a:solidFill>
                <a:srgbClr val="000000"/>
              </a:solidFill>
              <a:sym typeface="Montserrat"/>
            </a:endParaRPr>
          </a:p>
          <a:p>
            <a:pPr marL="514350" marR="0" lvl="0" indent="-514350" algn="l" rtl="0">
              <a:lnSpc>
                <a:spcPct val="100000"/>
              </a:lnSpc>
              <a:spcBef>
                <a:spcPts val="600"/>
              </a:spcBef>
              <a:spcAft>
                <a:spcPts val="1200"/>
              </a:spcAft>
              <a:buClr>
                <a:schemeClr val="dk1"/>
              </a:buClr>
              <a:buSzPts val="2400"/>
              <a:buFont typeface="Roboto"/>
              <a:buAutoNum type="arabicPeriod"/>
            </a:pPr>
            <a:r>
              <a:rPr lang="en-US" sz="2400" b="1" dirty="0">
                <a:solidFill>
                  <a:srgbClr val="000000"/>
                </a:solidFill>
                <a:sym typeface="Montserrat"/>
              </a:rPr>
              <a:t>What can we do to reduce isolation for older adults in New Hampshire? </a:t>
            </a:r>
            <a:endParaRPr sz="2400" b="1" dirty="0">
              <a:solidFill>
                <a:srgbClr val="000000"/>
              </a:solidFill>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5"/>
          <p:cNvPicPr preferRelativeResize="0">
            <a:picLocks noGrp="1"/>
          </p:cNvPicPr>
          <p:nvPr>
            <p:ph type="body" idx="1"/>
          </p:nvPr>
        </p:nvPicPr>
        <p:blipFill rotWithShape="1">
          <a:blip r:embed="rId3">
            <a:alphaModFix/>
          </a:blip>
          <a:srcRect l="7245" t="3464" r="-276" b="26627"/>
          <a:stretch/>
        </p:blipFill>
        <p:spPr>
          <a:xfrm>
            <a:off x="0" y="0"/>
            <a:ext cx="12191980" cy="3367012"/>
          </a:xfrm>
          <a:prstGeom prst="rect">
            <a:avLst/>
          </a:prstGeom>
          <a:noFill/>
          <a:ln>
            <a:noFill/>
          </a:ln>
        </p:spPr>
      </p:pic>
      <p:grpSp>
        <p:nvGrpSpPr>
          <p:cNvPr id="273" name="Google Shape;273;p25"/>
          <p:cNvGrpSpPr/>
          <p:nvPr/>
        </p:nvGrpSpPr>
        <p:grpSpPr>
          <a:xfrm>
            <a:off x="3728602" y="3984499"/>
            <a:ext cx="1586590" cy="1591969"/>
            <a:chOff x="5382894" y="4618834"/>
            <a:chExt cx="713106" cy="715524"/>
          </a:xfrm>
        </p:grpSpPr>
        <p:sp>
          <p:nvSpPr>
            <p:cNvPr id="274" name="Google Shape;274;p25"/>
            <p:cNvSpPr/>
            <p:nvPr/>
          </p:nvSpPr>
          <p:spPr>
            <a:xfrm>
              <a:off x="5382894" y="4618834"/>
              <a:ext cx="713106" cy="713106"/>
            </a:xfrm>
            <a:prstGeom prst="ellipse">
              <a:avLst/>
            </a:prstGeom>
            <a:solidFill>
              <a:srgbClr val="009EEF"/>
            </a:solidFill>
            <a:ln w="76200" cap="flat" cmpd="sng">
              <a:solidFill>
                <a:srgbClr val="009EEF"/>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5" name="Google Shape;275;p25" descr="Medical with solid fill"/>
            <p:cNvPicPr preferRelativeResize="0"/>
            <p:nvPr/>
          </p:nvPicPr>
          <p:blipFill rotWithShape="1">
            <a:blip r:embed="rId4">
              <a:alphaModFix/>
            </a:blip>
            <a:srcRect/>
            <a:stretch/>
          </p:blipFill>
          <p:spPr>
            <a:xfrm>
              <a:off x="5382895" y="4621254"/>
              <a:ext cx="713104" cy="713104"/>
            </a:xfrm>
            <a:prstGeom prst="rect">
              <a:avLst/>
            </a:prstGeom>
            <a:noFill/>
            <a:ln>
              <a:noFill/>
            </a:ln>
          </p:spPr>
        </p:pic>
      </p:grpSp>
      <p:sp>
        <p:nvSpPr>
          <p:cNvPr id="276" name="Google Shape;276;p25"/>
          <p:cNvSpPr txBox="1"/>
          <p:nvPr/>
        </p:nvSpPr>
        <p:spPr>
          <a:xfrm>
            <a:off x="3345150" y="5741350"/>
            <a:ext cx="2353500" cy="830400"/>
          </a:xfrm>
          <a:prstGeom prst="rect">
            <a:avLst/>
          </a:prstGeom>
          <a:noFill/>
          <a:ln>
            <a:noFill/>
          </a:ln>
        </p:spPr>
        <p:txBody>
          <a:bodyPr spcFirstLastPara="1" wrap="square" lIns="91425" tIns="45700" rIns="91425" bIns="45700" anchor="ctr" anchorCtr="0">
            <a:normAutofit/>
          </a:bodyPr>
          <a:lstStyle/>
          <a:p>
            <a:pPr marL="57150" marR="0" lvl="0" indent="0" algn="ctr" rtl="0">
              <a:lnSpc>
                <a:spcPct val="100000"/>
              </a:lnSpc>
              <a:spcBef>
                <a:spcPts val="0"/>
              </a:spcBef>
              <a:spcAft>
                <a:spcPts val="0"/>
              </a:spcAft>
              <a:buClr>
                <a:schemeClr val="dk1"/>
              </a:buClr>
              <a:buSzPts val="2960"/>
              <a:buFont typeface="Arial"/>
              <a:buNone/>
            </a:pPr>
            <a:r>
              <a:rPr lang="en-US" sz="2560" dirty="0">
                <a:solidFill>
                  <a:schemeClr val="dk1"/>
                </a:solidFill>
                <a:latin typeface="+mj-lt"/>
                <a:ea typeface="Montserrat"/>
                <a:cs typeface="Montserrat"/>
                <a:sym typeface="Montserrat"/>
              </a:rPr>
              <a:t>Healthcare</a:t>
            </a:r>
            <a:endParaRPr sz="895" dirty="0">
              <a:latin typeface="+mj-lt"/>
              <a:ea typeface="Montserrat"/>
              <a:cs typeface="Montserrat"/>
              <a:sym typeface="Montserrat"/>
            </a:endParaRPr>
          </a:p>
        </p:txBody>
      </p:sp>
      <p:grpSp>
        <p:nvGrpSpPr>
          <p:cNvPr id="277" name="Google Shape;277;p25"/>
          <p:cNvGrpSpPr/>
          <p:nvPr/>
        </p:nvGrpSpPr>
        <p:grpSpPr>
          <a:xfrm>
            <a:off x="6609590" y="3987158"/>
            <a:ext cx="1586749" cy="1586633"/>
            <a:chOff x="4931328" y="5331940"/>
            <a:chExt cx="1164672" cy="1164672"/>
          </a:xfrm>
        </p:grpSpPr>
        <p:sp>
          <p:nvSpPr>
            <p:cNvPr id="278" name="Google Shape;278;p25"/>
            <p:cNvSpPr/>
            <p:nvPr/>
          </p:nvSpPr>
          <p:spPr>
            <a:xfrm>
              <a:off x="4931328" y="5331940"/>
              <a:ext cx="1164672" cy="1164672"/>
            </a:xfrm>
            <a:prstGeom prst="ellipse">
              <a:avLst/>
            </a:prstGeom>
            <a:solidFill>
              <a:srgbClr val="009EEF"/>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9" name="Google Shape;279;p25" descr="Home with solid fill"/>
            <p:cNvPicPr preferRelativeResize="0"/>
            <p:nvPr/>
          </p:nvPicPr>
          <p:blipFill rotWithShape="1">
            <a:blip r:embed="rId5">
              <a:alphaModFix/>
            </a:blip>
            <a:srcRect/>
            <a:stretch/>
          </p:blipFill>
          <p:spPr>
            <a:xfrm>
              <a:off x="5056464" y="5429803"/>
              <a:ext cx="914400" cy="914400"/>
            </a:xfrm>
            <a:prstGeom prst="rect">
              <a:avLst/>
            </a:prstGeom>
            <a:noFill/>
            <a:ln>
              <a:noFill/>
            </a:ln>
          </p:spPr>
        </p:pic>
      </p:grpSp>
      <p:sp>
        <p:nvSpPr>
          <p:cNvPr id="280" name="Google Shape;280;p25"/>
          <p:cNvSpPr txBox="1"/>
          <p:nvPr/>
        </p:nvSpPr>
        <p:spPr>
          <a:xfrm>
            <a:off x="6528925" y="5741350"/>
            <a:ext cx="1748100" cy="830400"/>
          </a:xfrm>
          <a:prstGeom prst="rect">
            <a:avLst/>
          </a:prstGeom>
          <a:noFill/>
          <a:ln>
            <a:noFill/>
          </a:ln>
        </p:spPr>
        <p:txBody>
          <a:bodyPr spcFirstLastPara="1" wrap="square" lIns="91425" tIns="45700" rIns="91425" bIns="45700" anchor="ctr" anchorCtr="0">
            <a:normAutofit/>
          </a:bodyPr>
          <a:lstStyle/>
          <a:p>
            <a:pPr marL="57150" marR="0" lvl="0" indent="0" algn="ctr" rtl="0">
              <a:lnSpc>
                <a:spcPct val="80000"/>
              </a:lnSpc>
              <a:spcBef>
                <a:spcPts val="0"/>
              </a:spcBef>
              <a:spcAft>
                <a:spcPts val="0"/>
              </a:spcAft>
              <a:buClr>
                <a:schemeClr val="dk1"/>
              </a:buClr>
              <a:buSzPts val="2960"/>
              <a:buFont typeface="Arial"/>
              <a:buNone/>
            </a:pPr>
            <a:r>
              <a:rPr lang="en-US" sz="2560" dirty="0">
                <a:solidFill>
                  <a:schemeClr val="dk1"/>
                </a:solidFill>
                <a:latin typeface="+mj-lt"/>
                <a:ea typeface="Montserrat"/>
                <a:cs typeface="Montserrat"/>
                <a:sym typeface="Montserrat"/>
              </a:rPr>
              <a:t>Housing</a:t>
            </a:r>
            <a:endParaRPr sz="895" dirty="0">
              <a:latin typeface="+mj-lt"/>
              <a:ea typeface="Montserrat"/>
              <a:cs typeface="Montserrat"/>
              <a:sym typeface="Montserrat"/>
            </a:endParaRPr>
          </a:p>
        </p:txBody>
      </p:sp>
      <p:grpSp>
        <p:nvGrpSpPr>
          <p:cNvPr id="281" name="Google Shape;281;p25"/>
          <p:cNvGrpSpPr/>
          <p:nvPr/>
        </p:nvGrpSpPr>
        <p:grpSpPr>
          <a:xfrm>
            <a:off x="9490736" y="3906441"/>
            <a:ext cx="1747940" cy="1748056"/>
            <a:chOff x="10316207" y="5010395"/>
            <a:chExt cx="1164672" cy="1164672"/>
          </a:xfrm>
        </p:grpSpPr>
        <p:sp>
          <p:nvSpPr>
            <p:cNvPr id="282" name="Google Shape;282;p25"/>
            <p:cNvSpPr/>
            <p:nvPr/>
          </p:nvSpPr>
          <p:spPr>
            <a:xfrm>
              <a:off x="10316207" y="5010395"/>
              <a:ext cx="1164672" cy="1164672"/>
            </a:xfrm>
            <a:prstGeom prst="ellipse">
              <a:avLst/>
            </a:prstGeom>
            <a:solidFill>
              <a:srgbClr val="009EEF"/>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3" name="Google Shape;283;p25" descr="Bus with solid fill"/>
            <p:cNvPicPr preferRelativeResize="0"/>
            <p:nvPr/>
          </p:nvPicPr>
          <p:blipFill rotWithShape="1">
            <a:blip r:embed="rId6">
              <a:alphaModFix/>
            </a:blip>
            <a:srcRect/>
            <a:stretch/>
          </p:blipFill>
          <p:spPr>
            <a:xfrm>
              <a:off x="10441343" y="5141084"/>
              <a:ext cx="914400" cy="914400"/>
            </a:xfrm>
            <a:prstGeom prst="rect">
              <a:avLst/>
            </a:prstGeom>
            <a:noFill/>
            <a:ln>
              <a:noFill/>
            </a:ln>
          </p:spPr>
        </p:pic>
      </p:grpSp>
      <p:sp>
        <p:nvSpPr>
          <p:cNvPr id="284" name="Google Shape;284;p25"/>
          <p:cNvSpPr txBox="1"/>
          <p:nvPr/>
        </p:nvSpPr>
        <p:spPr>
          <a:xfrm>
            <a:off x="8974000" y="5741350"/>
            <a:ext cx="2789700" cy="830400"/>
          </a:xfrm>
          <a:prstGeom prst="rect">
            <a:avLst/>
          </a:prstGeom>
          <a:noFill/>
          <a:ln>
            <a:noFill/>
          </a:ln>
        </p:spPr>
        <p:txBody>
          <a:bodyPr spcFirstLastPara="1" wrap="square" lIns="91425" tIns="45700" rIns="91425" bIns="45700" anchor="ctr" anchorCtr="0">
            <a:normAutofit/>
          </a:bodyPr>
          <a:lstStyle/>
          <a:p>
            <a:pPr marL="57150" marR="0" lvl="0" indent="0" algn="ctr" rtl="0">
              <a:lnSpc>
                <a:spcPct val="80000"/>
              </a:lnSpc>
              <a:spcBef>
                <a:spcPts val="0"/>
              </a:spcBef>
              <a:spcAft>
                <a:spcPts val="0"/>
              </a:spcAft>
              <a:buClr>
                <a:schemeClr val="dk1"/>
              </a:buClr>
              <a:buSzPts val="2960"/>
              <a:buFont typeface="Arial"/>
              <a:buNone/>
            </a:pPr>
            <a:r>
              <a:rPr lang="en-US" sz="2560" b="1" dirty="0">
                <a:solidFill>
                  <a:schemeClr val="dk1"/>
                </a:solidFill>
                <a:highlight>
                  <a:srgbClr val="FFFF00"/>
                </a:highlight>
                <a:latin typeface="+mj-lt"/>
                <a:ea typeface="Montserrat"/>
                <a:cs typeface="Montserrat"/>
                <a:sym typeface="Montserrat"/>
              </a:rPr>
              <a:t>Transportation</a:t>
            </a:r>
            <a:endParaRPr sz="895" b="1" dirty="0">
              <a:highlight>
                <a:srgbClr val="FFFF00"/>
              </a:highlight>
              <a:latin typeface="+mj-lt"/>
              <a:ea typeface="Montserrat"/>
              <a:cs typeface="Montserrat"/>
              <a:sym typeface="Montserrat"/>
            </a:endParaRPr>
          </a:p>
        </p:txBody>
      </p:sp>
      <p:grpSp>
        <p:nvGrpSpPr>
          <p:cNvPr id="285" name="Google Shape;285;p25"/>
          <p:cNvGrpSpPr/>
          <p:nvPr/>
        </p:nvGrpSpPr>
        <p:grpSpPr>
          <a:xfrm>
            <a:off x="847615" y="3987187"/>
            <a:ext cx="1586590" cy="1586590"/>
            <a:chOff x="5382894" y="3710613"/>
            <a:chExt cx="713106" cy="713106"/>
          </a:xfrm>
        </p:grpSpPr>
        <p:sp>
          <p:nvSpPr>
            <p:cNvPr id="286" name="Google Shape;286;p25"/>
            <p:cNvSpPr/>
            <p:nvPr/>
          </p:nvSpPr>
          <p:spPr>
            <a:xfrm>
              <a:off x="5382894" y="3710613"/>
              <a:ext cx="713106" cy="713106"/>
            </a:xfrm>
            <a:prstGeom prst="ellipse">
              <a:avLst/>
            </a:prstGeom>
            <a:solidFill>
              <a:srgbClr val="009EEF"/>
            </a:solidFill>
            <a:ln w="38100" cap="flat" cmpd="sng">
              <a:solidFill>
                <a:srgbClr val="009EEF"/>
              </a:solidFill>
              <a:prstDash val="solid"/>
              <a:round/>
              <a:headEnd type="none" w="sm" len="sm"/>
              <a:tailEnd type="none" w="sm" len="sm"/>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25" descr="Call center with solid fill"/>
            <p:cNvPicPr preferRelativeResize="0"/>
            <p:nvPr/>
          </p:nvPicPr>
          <p:blipFill rotWithShape="1">
            <a:blip r:embed="rId7">
              <a:alphaModFix/>
            </a:blip>
            <a:srcRect/>
            <a:stretch/>
          </p:blipFill>
          <p:spPr>
            <a:xfrm>
              <a:off x="5459512" y="3787231"/>
              <a:ext cx="559869" cy="559869"/>
            </a:xfrm>
            <a:prstGeom prst="rect">
              <a:avLst/>
            </a:prstGeom>
            <a:noFill/>
            <a:ln>
              <a:noFill/>
            </a:ln>
          </p:spPr>
        </p:pic>
      </p:grpSp>
      <p:sp>
        <p:nvSpPr>
          <p:cNvPr id="288" name="Google Shape;288;p25"/>
          <p:cNvSpPr txBox="1"/>
          <p:nvPr/>
        </p:nvSpPr>
        <p:spPr>
          <a:xfrm>
            <a:off x="246050" y="5741350"/>
            <a:ext cx="2789700" cy="830400"/>
          </a:xfrm>
          <a:prstGeom prst="rect">
            <a:avLst/>
          </a:prstGeom>
          <a:noFill/>
          <a:ln>
            <a:noFill/>
          </a:ln>
        </p:spPr>
        <p:txBody>
          <a:bodyPr spcFirstLastPara="1" wrap="square" lIns="91425" tIns="45700" rIns="91425" bIns="45700" anchor="ctr" anchorCtr="0">
            <a:normAutofit/>
          </a:bodyPr>
          <a:lstStyle/>
          <a:p>
            <a:pPr marL="57150" marR="0" lvl="0" indent="0" algn="ctr" rtl="0">
              <a:lnSpc>
                <a:spcPct val="80000"/>
              </a:lnSpc>
              <a:spcBef>
                <a:spcPts val="0"/>
              </a:spcBef>
              <a:spcAft>
                <a:spcPts val="0"/>
              </a:spcAft>
              <a:buClr>
                <a:schemeClr val="dk1"/>
              </a:buClr>
              <a:buSzPts val="2960"/>
              <a:buFont typeface="Arial"/>
              <a:buNone/>
            </a:pPr>
            <a:r>
              <a:rPr lang="en-US" sz="2560" dirty="0">
                <a:solidFill>
                  <a:schemeClr val="dk1"/>
                </a:solidFill>
                <a:latin typeface="+mj-lt"/>
                <a:ea typeface="Montserrat"/>
                <a:cs typeface="Montserrat"/>
                <a:sym typeface="Montserrat"/>
              </a:rPr>
              <a:t>Elder Project Coordinator</a:t>
            </a:r>
            <a:endParaRPr sz="895" dirty="0">
              <a:latin typeface="+mj-lt"/>
              <a:ea typeface="Montserrat"/>
              <a:cs typeface="Montserrat"/>
              <a:sym typeface="Montserrat"/>
            </a:endParaRPr>
          </a:p>
        </p:txBody>
      </p:sp>
      <p:sp>
        <p:nvSpPr>
          <p:cNvPr id="290" name="Google Shape;290;p25"/>
          <p:cNvSpPr txBox="1">
            <a:spLocks noGrp="1"/>
          </p:cNvSpPr>
          <p:nvPr>
            <p:ph type="title"/>
          </p:nvPr>
        </p:nvSpPr>
        <p:spPr>
          <a:xfrm>
            <a:off x="1" y="3149641"/>
            <a:ext cx="12191999" cy="682696"/>
          </a:xfrm>
          <a:prstGeom prst="rect">
            <a:avLst/>
          </a:prstGeom>
          <a:solidFill>
            <a:schemeClr val="accent5">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Play"/>
              <a:buNone/>
            </a:pPr>
            <a:r>
              <a:rPr lang="en-US" sz="4000" b="1" i="1" dirty="0">
                <a:solidFill>
                  <a:schemeClr val="lt1"/>
                </a:solidFill>
                <a:latin typeface="Roboto"/>
                <a:ea typeface="Roboto"/>
                <a:cs typeface="Roboto"/>
                <a:sym typeface="Roboto"/>
              </a:rPr>
              <a:t>Needs and Focus Areas</a:t>
            </a:r>
            <a:endParaRPr sz="1800" b="1" i="1" dirty="0">
              <a:solidFill>
                <a:schemeClr val="lt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32000">
              <a:schemeClr val="lt1"/>
            </a:gs>
            <a:gs pos="70000">
              <a:srgbClr val="F2F2F2"/>
            </a:gs>
            <a:gs pos="100000">
              <a:srgbClr val="D8D8D8"/>
            </a:gs>
          </a:gsLst>
          <a:path path="circle">
            <a:fillToRect l="50000" t="50000" r="50000" b="50000"/>
          </a:path>
          <a:tileRect/>
        </a:gradFill>
        <a:effectLst/>
      </p:bgPr>
    </p:bg>
    <p:spTree>
      <p:nvGrpSpPr>
        <p:cNvPr id="1" name="Shape 295"/>
        <p:cNvGrpSpPr/>
        <p:nvPr/>
      </p:nvGrpSpPr>
      <p:grpSpPr>
        <a:xfrm>
          <a:off x="0" y="0"/>
          <a:ext cx="0" cy="0"/>
          <a:chOff x="0" y="0"/>
          <a:chExt cx="0" cy="0"/>
        </a:xfrm>
      </p:grpSpPr>
      <p:sp>
        <p:nvSpPr>
          <p:cNvPr id="296" name="Google Shape;296;p26"/>
          <p:cNvSpPr/>
          <p:nvPr/>
        </p:nvSpPr>
        <p:spPr>
          <a:xfrm>
            <a:off x="-201038" y="-142508"/>
            <a:ext cx="12192000" cy="6858000"/>
          </a:xfrm>
          <a:prstGeom prst="rect">
            <a:avLst/>
          </a:prstGeom>
          <a:gradFill>
            <a:gsLst>
              <a:gs pos="0">
                <a:schemeClr val="lt1"/>
              </a:gs>
              <a:gs pos="32000">
                <a:schemeClr val="lt1"/>
              </a:gs>
              <a:gs pos="70000">
                <a:srgbClr val="F2F2F2"/>
              </a:gs>
              <a:gs pos="100000">
                <a:srgbClr val="D8D8D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8" name="Google Shape;298;p26"/>
          <p:cNvSpPr txBox="1">
            <a:spLocks noGrp="1"/>
          </p:cNvSpPr>
          <p:nvPr>
            <p:ph type="title"/>
          </p:nvPr>
        </p:nvSpPr>
        <p:spPr>
          <a:xfrm>
            <a:off x="5387940" y="276632"/>
            <a:ext cx="6804060" cy="1325563"/>
          </a:xfrm>
          <a:prstGeom prst="rect">
            <a:avLst/>
          </a:prstGeom>
          <a:solidFill>
            <a:schemeClr val="accent5">
              <a:lumMod val="7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600" b="1" i="1" dirty="0">
                <a:solidFill>
                  <a:schemeClr val="bg1"/>
                </a:solidFill>
                <a:latin typeface="+mj-lt"/>
                <a:ea typeface="Roboto"/>
                <a:cs typeface="Roboto"/>
                <a:sym typeface="Roboto"/>
              </a:rPr>
              <a:t>Demystifying Transit Services</a:t>
            </a:r>
            <a:endParaRPr sz="2400" b="1" i="1" dirty="0">
              <a:solidFill>
                <a:schemeClr val="bg1"/>
              </a:solidFill>
              <a:latin typeface="+mj-lt"/>
              <a:ea typeface="Roboto"/>
              <a:cs typeface="Roboto"/>
              <a:sym typeface="Roboto"/>
            </a:endParaRPr>
          </a:p>
        </p:txBody>
      </p:sp>
      <p:sp>
        <p:nvSpPr>
          <p:cNvPr id="299" name="Google Shape;299;p26"/>
          <p:cNvSpPr/>
          <p:nvPr/>
        </p:nvSpPr>
        <p:spPr>
          <a:xfrm flipH="1">
            <a:off x="0" y="5486400"/>
            <a:ext cx="2672863" cy="1371600"/>
          </a:xfrm>
          <a:custGeom>
            <a:avLst/>
            <a:gdLst/>
            <a:ahLst/>
            <a:cxnLst/>
            <a:rect l="l" t="t" r="r" b="b"/>
            <a:pathLst>
              <a:path w="2672863" h="1371600" extrusionOk="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0" name="Google Shape;300;p26" descr="A map of a city&#10;&#10;Description automatically generated"/>
          <p:cNvPicPr preferRelativeResize="0">
            <a:picLocks noGrp="1"/>
          </p:cNvPicPr>
          <p:nvPr>
            <p:ph type="pic" idx="2"/>
          </p:nvPr>
        </p:nvPicPr>
        <p:blipFill rotWithShape="1">
          <a:blip r:embed="rId3">
            <a:alphaModFix/>
          </a:blip>
          <a:srcRect l="-1" r="-793" b="-1802"/>
          <a:stretch/>
        </p:blipFill>
        <p:spPr>
          <a:xfrm>
            <a:off x="507023" y="142507"/>
            <a:ext cx="4880917" cy="6572985"/>
          </a:xfrm>
          <a:prstGeom prst="rect">
            <a:avLst/>
          </a:prstGeom>
          <a:noFill/>
          <a:ln>
            <a:noFill/>
          </a:ln>
          <a:effectLst>
            <a:outerShdw blurRad="292100" dist="139700" dir="2700000" algn="tl" rotWithShape="0">
              <a:srgbClr val="333333">
                <a:alpha val="64705"/>
              </a:srgbClr>
            </a:outerShdw>
          </a:effectLst>
        </p:spPr>
      </p:pic>
      <p:sp>
        <p:nvSpPr>
          <p:cNvPr id="301" name="Google Shape;301;p26"/>
          <p:cNvSpPr txBox="1">
            <a:spLocks noGrp="1"/>
          </p:cNvSpPr>
          <p:nvPr>
            <p:ph type="body" idx="1"/>
          </p:nvPr>
        </p:nvSpPr>
        <p:spPr>
          <a:xfrm>
            <a:off x="5894962" y="2145627"/>
            <a:ext cx="6096000" cy="3340773"/>
          </a:xfrm>
          <a:prstGeom prst="rect">
            <a:avLst/>
          </a:prstGeom>
          <a:noFill/>
          <a:ln>
            <a:noFill/>
          </a:ln>
        </p:spPr>
        <p:txBody>
          <a:bodyPr spcFirstLastPara="1" wrap="square" lIns="91425" tIns="45700" rIns="91425" bIns="45700" anchor="t" anchorCtr="0">
            <a:normAutofit/>
          </a:bodyPr>
          <a:lstStyle/>
          <a:p>
            <a:pPr marL="285750" lvl="0" indent="-228600" algn="l" rtl="0">
              <a:lnSpc>
                <a:spcPct val="90000"/>
              </a:lnSpc>
              <a:spcBef>
                <a:spcPts val="0"/>
              </a:spcBef>
              <a:spcAft>
                <a:spcPts val="0"/>
              </a:spcAft>
              <a:buClr>
                <a:schemeClr val="dk1"/>
              </a:buClr>
              <a:buSzPts val="2400"/>
              <a:buFont typeface="Montserrat"/>
              <a:buChar char="•"/>
            </a:pPr>
            <a:r>
              <a:rPr lang="en-US" sz="2400" b="1" dirty="0">
                <a:solidFill>
                  <a:srgbClr val="000000"/>
                </a:solidFill>
                <a:sym typeface="Montserrat"/>
              </a:rPr>
              <a:t>Navigating the local bus system for the first time can be overwhelming.</a:t>
            </a:r>
            <a:endParaRPr sz="2400" b="1" dirty="0">
              <a:solidFill>
                <a:srgbClr val="000000"/>
              </a:solidFill>
              <a:sym typeface="Montserrat"/>
            </a:endParaRPr>
          </a:p>
          <a:p>
            <a:pPr marL="285750" lvl="0" indent="-228600" algn="l" rtl="0">
              <a:lnSpc>
                <a:spcPct val="90000"/>
              </a:lnSpc>
              <a:spcBef>
                <a:spcPts val="1000"/>
              </a:spcBef>
              <a:spcAft>
                <a:spcPts val="0"/>
              </a:spcAft>
              <a:buClr>
                <a:schemeClr val="dk1"/>
              </a:buClr>
              <a:buSzPts val="2400"/>
              <a:buFont typeface="Montserrat"/>
              <a:buChar char="•"/>
            </a:pPr>
            <a:r>
              <a:rPr lang="en-US" sz="2400" b="1" dirty="0">
                <a:solidFill>
                  <a:srgbClr val="000000"/>
                </a:solidFill>
                <a:sym typeface="Montserrat"/>
              </a:rPr>
              <a:t>Language barriers and concerns over getting lost, fear of safety, worries over space and cleanliness, accessibility concerns, all amplify these challenges of riding the bus for the first time.</a:t>
            </a:r>
            <a:endParaRPr sz="2400" b="1" dirty="0">
              <a:solidFill>
                <a:srgbClr val="000000"/>
              </a:solidFill>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0"/>
          <p:cNvPicPr preferRelativeResize="0"/>
          <p:nvPr/>
        </p:nvPicPr>
        <p:blipFill rotWithShape="1">
          <a:blip r:embed="rId3">
            <a:alphaModFix/>
          </a:blip>
          <a:srcRect t="20141" b="4830"/>
          <a:stretch/>
        </p:blipFill>
        <p:spPr>
          <a:xfrm>
            <a:off x="1" y="0"/>
            <a:ext cx="12192000" cy="6858000"/>
          </a:xfrm>
          <a:prstGeom prst="rect">
            <a:avLst/>
          </a:prstGeom>
          <a:noFill/>
          <a:ln>
            <a:noFill/>
          </a:ln>
        </p:spPr>
      </p:pic>
      <p:sp>
        <p:nvSpPr>
          <p:cNvPr id="330" name="Google Shape;330;p30"/>
          <p:cNvSpPr/>
          <p:nvPr/>
        </p:nvSpPr>
        <p:spPr>
          <a:xfrm>
            <a:off x="-1" y="6008915"/>
            <a:ext cx="12192000" cy="849085"/>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30"/>
          <p:cNvSpPr txBox="1">
            <a:spLocks noGrp="1"/>
          </p:cNvSpPr>
          <p:nvPr>
            <p:ph type="title"/>
          </p:nvPr>
        </p:nvSpPr>
        <p:spPr>
          <a:xfrm>
            <a:off x="323849" y="6008915"/>
            <a:ext cx="11544299" cy="849085"/>
          </a:xfrm>
          <a:prstGeom prst="rect">
            <a:avLst/>
          </a:prstGeom>
          <a:noFill/>
          <a:ln>
            <a:noFill/>
          </a:ln>
        </p:spPr>
        <p:txBody>
          <a:bodyPr spcFirstLastPara="1" wrap="square" lIns="91425" tIns="45700" rIns="91425" bIns="45700" anchor="ctr" anchorCtr="0">
            <a:normAutofit/>
          </a:bodyPr>
          <a:lstStyle/>
          <a:p>
            <a:pPr lvl="0">
              <a:buClr>
                <a:srgbClr val="FFFFFF"/>
              </a:buClr>
              <a:buSzPts val="4400"/>
            </a:pPr>
            <a:r>
              <a:rPr lang="en-US" b="1" i="1" dirty="0">
                <a:solidFill>
                  <a:srgbClr val="FFFFFF"/>
                </a:solidFill>
                <a:latin typeface="+mj-lt"/>
                <a:ea typeface="Roboto"/>
                <a:cs typeface="Roboto"/>
                <a:sym typeface="Roboto"/>
              </a:rPr>
              <a:t>Elders’ </a:t>
            </a:r>
            <a:r>
              <a:rPr lang="en-US" sz="4400" b="1" i="1" dirty="0">
                <a:solidFill>
                  <a:srgbClr val="FFFFFF"/>
                </a:solidFill>
                <a:latin typeface="+mj-lt"/>
                <a:ea typeface="Roboto"/>
                <a:cs typeface="Roboto"/>
                <a:sym typeface="Roboto"/>
              </a:rPr>
              <a:t>First Ride: The MTA Green DASH</a:t>
            </a:r>
            <a:endParaRPr b="1" i="1" dirty="0">
              <a:latin typeface="+mj-lt"/>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2"/>
          <p:cNvPicPr preferRelativeResize="0"/>
          <p:nvPr/>
        </p:nvPicPr>
        <p:blipFill>
          <a:blip r:embed="rId3">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32000">
              <a:schemeClr val="lt1"/>
            </a:gs>
            <a:gs pos="70000">
              <a:srgbClr val="F2F2F2"/>
            </a:gs>
            <a:gs pos="100000">
              <a:srgbClr val="D8D8D8"/>
            </a:gs>
          </a:gsLst>
          <a:path path="circle">
            <a:fillToRect l="50000" t="50000" r="50000" b="50000"/>
          </a:path>
          <a:tileRect/>
        </a:gradFill>
        <a:effectLst/>
      </p:bgPr>
    </p:bg>
    <p:spTree>
      <p:nvGrpSpPr>
        <p:cNvPr id="1" name="Shape 358"/>
        <p:cNvGrpSpPr/>
        <p:nvPr/>
      </p:nvGrpSpPr>
      <p:grpSpPr>
        <a:xfrm>
          <a:off x="0" y="0"/>
          <a:ext cx="0" cy="0"/>
          <a:chOff x="0" y="0"/>
          <a:chExt cx="0" cy="0"/>
        </a:xfrm>
      </p:grpSpPr>
      <p:sp>
        <p:nvSpPr>
          <p:cNvPr id="359" name="Google Shape;359;p34"/>
          <p:cNvSpPr/>
          <p:nvPr/>
        </p:nvSpPr>
        <p:spPr>
          <a:xfrm>
            <a:off x="0" y="0"/>
            <a:ext cx="12192000" cy="6858000"/>
          </a:xfrm>
          <a:prstGeom prst="rect">
            <a:avLst/>
          </a:prstGeom>
          <a:gradFill>
            <a:gsLst>
              <a:gs pos="0">
                <a:schemeClr val="lt1"/>
              </a:gs>
              <a:gs pos="32000">
                <a:schemeClr val="lt1"/>
              </a:gs>
              <a:gs pos="70000">
                <a:srgbClr val="F2F2F2"/>
              </a:gs>
              <a:gs pos="100000">
                <a:srgbClr val="D8D8D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34"/>
          <p:cNvSpPr/>
          <p:nvPr/>
        </p:nvSpPr>
        <p:spPr>
          <a:xfrm>
            <a:off x="0" y="500300"/>
            <a:ext cx="6374920" cy="812700"/>
          </a:xfrm>
          <a:prstGeom prst="snip1Rect">
            <a:avLst>
              <a:gd name="adj" fmla="val 16667"/>
            </a:avLst>
          </a:prstGeom>
          <a:solidFill>
            <a:schemeClr val="accent5">
              <a:lumMod val="75000"/>
            </a:schemeClr>
          </a:solidFill>
          <a:ln w="12700"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1" name="Google Shape;361;p34"/>
          <p:cNvSpPr txBox="1">
            <a:spLocks noGrp="1"/>
          </p:cNvSpPr>
          <p:nvPr>
            <p:ph type="title"/>
          </p:nvPr>
        </p:nvSpPr>
        <p:spPr>
          <a:xfrm>
            <a:off x="630650" y="287950"/>
            <a:ext cx="5393400" cy="1325700"/>
          </a:xfrm>
          <a:prstGeom prst="rect">
            <a:avLst/>
          </a:prstGeom>
          <a:noFill/>
          <a:ln>
            <a:noFill/>
          </a:ln>
        </p:spPr>
        <p:txBody>
          <a:bodyPr spcFirstLastPara="1" wrap="square" lIns="91425" tIns="45700" rIns="91425" bIns="45700" anchor="ctr" anchorCtr="0">
            <a:normAutofit/>
          </a:bodyPr>
          <a:lstStyle/>
          <a:p>
            <a:pPr>
              <a:buClr>
                <a:schemeClr val="lt1"/>
              </a:buClr>
              <a:buSzPts val="4400"/>
            </a:pPr>
            <a:r>
              <a:rPr lang="en-US" sz="4400" b="1" i="1" dirty="0">
                <a:solidFill>
                  <a:schemeClr val="lt1"/>
                </a:solidFill>
                <a:latin typeface="+mj-lt"/>
                <a:ea typeface="Roboto"/>
                <a:cs typeface="Roboto"/>
                <a:sym typeface="Roboto"/>
              </a:rPr>
              <a:t>Lessons Learned</a:t>
            </a:r>
            <a:endParaRPr sz="4400" b="1" i="1" dirty="0">
              <a:solidFill>
                <a:schemeClr val="lt1"/>
              </a:solidFill>
              <a:latin typeface="+mj-lt"/>
              <a:ea typeface="Roboto"/>
              <a:cs typeface="Roboto"/>
              <a:sym typeface="Roboto"/>
            </a:endParaRPr>
          </a:p>
        </p:txBody>
      </p:sp>
      <p:sp>
        <p:nvSpPr>
          <p:cNvPr id="362" name="Google Shape;362;p34"/>
          <p:cNvSpPr txBox="1">
            <a:spLocks noGrp="1"/>
          </p:cNvSpPr>
          <p:nvPr>
            <p:ph type="body" idx="1"/>
          </p:nvPr>
        </p:nvSpPr>
        <p:spPr>
          <a:xfrm>
            <a:off x="215750" y="1613650"/>
            <a:ext cx="5808300" cy="4844350"/>
          </a:xfrm>
          <a:prstGeom prst="rect">
            <a:avLst/>
          </a:prstGeom>
          <a:noFill/>
          <a:ln>
            <a:noFill/>
          </a:ln>
        </p:spPr>
        <p:txBody>
          <a:bodyPr spcFirstLastPara="1" wrap="square" lIns="91425" tIns="45700" rIns="91425" bIns="45700" anchor="t" anchorCtr="0">
            <a:normAutofit/>
          </a:bodyPr>
          <a:lstStyle/>
          <a:p>
            <a:pPr marL="461962" lvl="0" indent="-240030" algn="l" rtl="0">
              <a:lnSpc>
                <a:spcPct val="100000"/>
              </a:lnSpc>
              <a:spcBef>
                <a:spcPts val="0"/>
              </a:spcBef>
              <a:spcAft>
                <a:spcPts val="0"/>
              </a:spcAft>
              <a:buClr>
                <a:schemeClr val="dk1"/>
              </a:buClr>
              <a:buSzPts val="2400"/>
              <a:buFont typeface="Montserrat"/>
              <a:buChar char="•"/>
            </a:pPr>
            <a:r>
              <a:rPr lang="en-US" sz="2200" b="1" dirty="0">
                <a:solidFill>
                  <a:srgbClr val="000000"/>
                </a:solidFill>
                <a:sym typeface="Montserrat"/>
              </a:rPr>
              <a:t>Know the number of participants prior to the event.</a:t>
            </a:r>
            <a:endParaRPr sz="2200" b="1" dirty="0">
              <a:solidFill>
                <a:srgbClr val="000000"/>
              </a:solidFill>
              <a:sym typeface="Montserrat"/>
            </a:endParaRPr>
          </a:p>
          <a:p>
            <a:pPr marL="461962" lvl="0" indent="-240030" algn="l" rtl="0">
              <a:lnSpc>
                <a:spcPct val="100000"/>
              </a:lnSpc>
              <a:spcBef>
                <a:spcPts val="1000"/>
              </a:spcBef>
              <a:spcAft>
                <a:spcPts val="0"/>
              </a:spcAft>
              <a:buClr>
                <a:schemeClr val="dk1"/>
              </a:buClr>
              <a:buSzPts val="2400"/>
              <a:buFont typeface="Montserrat"/>
              <a:buChar char="•"/>
            </a:pPr>
            <a:r>
              <a:rPr lang="en-US" sz="2200" b="1" dirty="0">
                <a:solidFill>
                  <a:srgbClr val="000000"/>
                </a:solidFill>
                <a:sym typeface="Montserrat"/>
              </a:rPr>
              <a:t>Elders can come from anywhere around the globe so outreach materials need to be versatile.</a:t>
            </a:r>
            <a:endParaRPr sz="2200" b="1" dirty="0">
              <a:solidFill>
                <a:srgbClr val="000000"/>
              </a:solidFill>
              <a:sym typeface="Montserrat"/>
            </a:endParaRPr>
          </a:p>
          <a:p>
            <a:pPr marL="461962" lvl="0" indent="-240030" algn="l" rtl="0">
              <a:lnSpc>
                <a:spcPct val="100000"/>
              </a:lnSpc>
              <a:spcBef>
                <a:spcPts val="1000"/>
              </a:spcBef>
              <a:spcAft>
                <a:spcPts val="0"/>
              </a:spcAft>
              <a:buClr>
                <a:schemeClr val="dk1"/>
              </a:buClr>
              <a:buSzPts val="2400"/>
              <a:buFont typeface="Montserrat"/>
              <a:buChar char="•"/>
            </a:pPr>
            <a:r>
              <a:rPr lang="en-US" sz="2200" b="1" dirty="0">
                <a:solidFill>
                  <a:srgbClr val="000000"/>
                </a:solidFill>
                <a:sym typeface="Montserrat"/>
              </a:rPr>
              <a:t>Elders may be too embarrassed to disclose physical issues or other needs.</a:t>
            </a:r>
            <a:endParaRPr sz="2200" b="1" dirty="0">
              <a:solidFill>
                <a:srgbClr val="000000"/>
              </a:solidFill>
              <a:sym typeface="Montserrat"/>
            </a:endParaRPr>
          </a:p>
          <a:p>
            <a:pPr marL="461962" lvl="0" indent="-240030" algn="l" rtl="0">
              <a:lnSpc>
                <a:spcPct val="100000"/>
              </a:lnSpc>
              <a:spcBef>
                <a:spcPts val="1000"/>
              </a:spcBef>
              <a:spcAft>
                <a:spcPts val="0"/>
              </a:spcAft>
              <a:buClr>
                <a:schemeClr val="dk1"/>
              </a:buClr>
              <a:buSzPts val="2400"/>
              <a:buFont typeface="Montserrat"/>
              <a:buChar char="•"/>
            </a:pPr>
            <a:r>
              <a:rPr lang="en-US" sz="2200" b="1" dirty="0">
                <a:solidFill>
                  <a:srgbClr val="000000"/>
                </a:solidFill>
                <a:sym typeface="Montserrat"/>
              </a:rPr>
              <a:t>Cold NH weather can be a problem for many elders whose country of origin has much more moderate climates.</a:t>
            </a:r>
            <a:endParaRPr sz="2200" b="1" dirty="0">
              <a:solidFill>
                <a:srgbClr val="000000"/>
              </a:solidFill>
              <a:sym typeface="Montserrat"/>
            </a:endParaRPr>
          </a:p>
        </p:txBody>
      </p:sp>
      <p:pic>
        <p:nvPicPr>
          <p:cNvPr id="363" name="Google Shape;363;p34"/>
          <p:cNvPicPr preferRelativeResize="0">
            <a:picLocks noGrp="1"/>
          </p:cNvPicPr>
          <p:nvPr>
            <p:ph type="pic" idx="2"/>
          </p:nvPr>
        </p:nvPicPr>
        <p:blipFill rotWithShape="1">
          <a:blip r:embed="rId3">
            <a:alphaModFix/>
          </a:blip>
          <a:srcRect l="9908" r="7590"/>
          <a:stretch/>
        </p:blipFill>
        <p:spPr>
          <a:xfrm>
            <a:off x="6239800" y="500299"/>
            <a:ext cx="5582086" cy="556304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5"/>
          <p:cNvSpPr txBox="1">
            <a:spLocks noGrp="1"/>
          </p:cNvSpPr>
          <p:nvPr>
            <p:ph type="body" idx="1"/>
          </p:nvPr>
        </p:nvSpPr>
        <p:spPr>
          <a:xfrm>
            <a:off x="751012" y="1949777"/>
            <a:ext cx="10853261" cy="4548993"/>
          </a:xfrm>
          <a:prstGeom prst="rect">
            <a:avLst/>
          </a:prstGeom>
          <a:noFill/>
          <a:ln>
            <a:noFill/>
          </a:ln>
        </p:spPr>
        <p:txBody>
          <a:bodyPr spcFirstLastPara="1" wrap="square" lIns="91425" tIns="45700" rIns="91425" bIns="45700" anchor="t" anchorCtr="0">
            <a:noAutofit/>
          </a:bodyPr>
          <a:lstStyle/>
          <a:p>
            <a:pPr marL="463550">
              <a:lnSpc>
                <a:spcPct val="100000"/>
              </a:lnSpc>
              <a:spcBef>
                <a:spcPts val="0"/>
              </a:spcBef>
              <a:buSzPts val="1700"/>
              <a:buFont typeface="Wingdings" panose="05000000000000000000" pitchFamily="2" charset="2"/>
              <a:buChar char="§"/>
            </a:pPr>
            <a:r>
              <a:rPr lang="en-US" b="1" dirty="0">
                <a:solidFill>
                  <a:srgbClr val="000000"/>
                </a:solidFill>
                <a:sym typeface="Montserrat"/>
              </a:rPr>
              <a:t>Some Elders are working with staff to learn the bus system. </a:t>
            </a:r>
            <a:br>
              <a:rPr lang="en-US" b="1" dirty="0">
                <a:solidFill>
                  <a:srgbClr val="000000"/>
                </a:solidFill>
                <a:sym typeface="Montserrat"/>
              </a:rPr>
            </a:br>
            <a:endParaRPr lang="en-US" b="1" dirty="0">
              <a:solidFill>
                <a:srgbClr val="000000"/>
              </a:solidFill>
              <a:sym typeface="Montserrat"/>
            </a:endParaRPr>
          </a:p>
          <a:p>
            <a:pPr marL="463550">
              <a:lnSpc>
                <a:spcPct val="100000"/>
              </a:lnSpc>
              <a:spcBef>
                <a:spcPts val="0"/>
              </a:spcBef>
              <a:buSzPts val="1700"/>
              <a:buFont typeface="Wingdings" panose="05000000000000000000" pitchFamily="2" charset="2"/>
              <a:buChar char="§"/>
            </a:pPr>
            <a:r>
              <a:rPr lang="en-US" b="1" dirty="0">
                <a:solidFill>
                  <a:srgbClr val="000000"/>
                </a:solidFill>
                <a:sym typeface="Montserrat"/>
              </a:rPr>
              <a:t>Several elders are now utilizing job training programs. </a:t>
            </a:r>
            <a:br>
              <a:rPr lang="en-US" b="1" dirty="0">
                <a:solidFill>
                  <a:srgbClr val="000000"/>
                </a:solidFill>
                <a:sym typeface="Montserrat"/>
              </a:rPr>
            </a:br>
            <a:endParaRPr lang="en-US" b="1" dirty="0">
              <a:solidFill>
                <a:srgbClr val="000000"/>
              </a:solidFill>
              <a:sym typeface="Montserrat"/>
            </a:endParaRPr>
          </a:p>
          <a:p>
            <a:pPr marL="463550">
              <a:lnSpc>
                <a:spcPct val="100000"/>
              </a:lnSpc>
              <a:spcBef>
                <a:spcPts val="0"/>
              </a:spcBef>
              <a:buSzPts val="1700"/>
              <a:buFont typeface="Wingdings" panose="05000000000000000000" pitchFamily="2" charset="2"/>
              <a:buChar char="§"/>
            </a:pPr>
            <a:r>
              <a:rPr lang="en-US" b="1" dirty="0">
                <a:solidFill>
                  <a:srgbClr val="000000"/>
                </a:solidFill>
                <a:sym typeface="Montserrat"/>
              </a:rPr>
              <a:t>They are enjoying newly found freedom to go shopping. </a:t>
            </a:r>
            <a:br>
              <a:rPr lang="en-US" b="1" dirty="0">
                <a:solidFill>
                  <a:srgbClr val="000000"/>
                </a:solidFill>
                <a:sym typeface="Montserrat"/>
              </a:rPr>
            </a:br>
            <a:endParaRPr lang="en-US" b="1" dirty="0">
              <a:solidFill>
                <a:srgbClr val="000000"/>
              </a:solidFill>
              <a:sym typeface="Montserrat"/>
            </a:endParaRPr>
          </a:p>
          <a:p>
            <a:pPr marL="463550">
              <a:lnSpc>
                <a:spcPct val="100000"/>
              </a:lnSpc>
              <a:spcBef>
                <a:spcPts val="0"/>
              </a:spcBef>
              <a:buSzPts val="1700"/>
              <a:buFont typeface="Wingdings" panose="05000000000000000000" pitchFamily="2" charset="2"/>
              <a:buChar char="§"/>
            </a:pPr>
            <a:r>
              <a:rPr lang="en-US" b="1" dirty="0">
                <a:solidFill>
                  <a:srgbClr val="000000"/>
                </a:solidFill>
                <a:sym typeface="Montserrat"/>
              </a:rPr>
              <a:t>As one said, “I no longer have to beg my family for rides.”</a:t>
            </a:r>
          </a:p>
        </p:txBody>
      </p:sp>
      <p:sp>
        <p:nvSpPr>
          <p:cNvPr id="370" name="Google Shape;370;p35"/>
          <p:cNvSpPr/>
          <p:nvPr/>
        </p:nvSpPr>
        <p:spPr>
          <a:xfrm>
            <a:off x="0" y="849175"/>
            <a:ext cx="12355286" cy="812700"/>
          </a:xfrm>
          <a:prstGeom prst="snip1Rect">
            <a:avLst>
              <a:gd name="adj" fmla="val 16667"/>
            </a:avLst>
          </a:prstGeom>
          <a:solidFill>
            <a:schemeClr val="accent5">
              <a:lumMod val="75000"/>
            </a:schemeClr>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1" name="Google Shape;371;p35"/>
          <p:cNvSpPr txBox="1">
            <a:spLocks noGrp="1"/>
          </p:cNvSpPr>
          <p:nvPr>
            <p:ph type="title"/>
          </p:nvPr>
        </p:nvSpPr>
        <p:spPr>
          <a:xfrm>
            <a:off x="3127050" y="871036"/>
            <a:ext cx="5937900" cy="8127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lay"/>
              <a:buNone/>
            </a:pPr>
            <a:r>
              <a:rPr lang="en-US" sz="4400" b="1" i="1" dirty="0">
                <a:solidFill>
                  <a:schemeClr val="lt1"/>
                </a:solidFill>
                <a:latin typeface="+mj-lt"/>
                <a:ea typeface="Roboto"/>
                <a:cs typeface="Roboto"/>
                <a:sym typeface="Roboto"/>
              </a:rPr>
              <a:t>Unexpected Results</a:t>
            </a:r>
            <a:endParaRPr b="1" i="1" dirty="0">
              <a:latin typeface="+mj-lt"/>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42C41B14-1D8A-07B5-B364-AC39E09F84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22899B-D65F-876E-AD83-863FC2090F84}"/>
              </a:ext>
            </a:extLst>
          </p:cNvPr>
          <p:cNvPicPr>
            <a:picLocks noChangeAspect="1"/>
          </p:cNvPicPr>
          <p:nvPr/>
        </p:nvPicPr>
        <p:blipFill>
          <a:blip r:embed="rId3"/>
          <a:srcRect l="14418" r="14131"/>
          <a:stretch>
            <a:fillRect/>
          </a:stretch>
        </p:blipFill>
        <p:spPr>
          <a:xfrm>
            <a:off x="1579480" y="1290728"/>
            <a:ext cx="2366877" cy="2394946"/>
          </a:xfrm>
          <a:prstGeom prst="rect">
            <a:avLst/>
          </a:prstGeom>
        </p:spPr>
      </p:pic>
      <p:pic>
        <p:nvPicPr>
          <p:cNvPr id="7" name="Picture 6">
            <a:extLst>
              <a:ext uri="{FF2B5EF4-FFF2-40B4-BE49-F238E27FC236}">
                <a16:creationId xmlns:a16="http://schemas.microsoft.com/office/drawing/2014/main" id="{96488FD2-B2EE-630F-51B2-ED268B30BE0F}"/>
              </a:ext>
            </a:extLst>
          </p:cNvPr>
          <p:cNvPicPr>
            <a:picLocks noChangeAspect="1"/>
          </p:cNvPicPr>
          <p:nvPr/>
        </p:nvPicPr>
        <p:blipFill>
          <a:blip r:embed="rId4"/>
          <a:stretch>
            <a:fillRect/>
          </a:stretch>
        </p:blipFill>
        <p:spPr>
          <a:xfrm>
            <a:off x="4813203" y="1290728"/>
            <a:ext cx="2565593" cy="2394946"/>
          </a:xfrm>
          <a:prstGeom prst="rect">
            <a:avLst/>
          </a:prstGeom>
        </p:spPr>
      </p:pic>
      <p:pic>
        <p:nvPicPr>
          <p:cNvPr id="9" name="Picture 8">
            <a:extLst>
              <a:ext uri="{FF2B5EF4-FFF2-40B4-BE49-F238E27FC236}">
                <a16:creationId xmlns:a16="http://schemas.microsoft.com/office/drawing/2014/main" id="{85F6064C-921D-539B-0965-B32796739C69}"/>
              </a:ext>
            </a:extLst>
          </p:cNvPr>
          <p:cNvPicPr>
            <a:picLocks noChangeAspect="1"/>
          </p:cNvPicPr>
          <p:nvPr/>
        </p:nvPicPr>
        <p:blipFill>
          <a:blip r:embed="rId5"/>
          <a:stretch>
            <a:fillRect/>
          </a:stretch>
        </p:blipFill>
        <p:spPr>
          <a:xfrm>
            <a:off x="7966104" y="1290728"/>
            <a:ext cx="2646416" cy="2394946"/>
          </a:xfrm>
          <a:prstGeom prst="rect">
            <a:avLst/>
          </a:prstGeom>
        </p:spPr>
      </p:pic>
      <p:sp>
        <p:nvSpPr>
          <p:cNvPr id="12" name="Google Shape;369;p35">
            <a:extLst>
              <a:ext uri="{FF2B5EF4-FFF2-40B4-BE49-F238E27FC236}">
                <a16:creationId xmlns:a16="http://schemas.microsoft.com/office/drawing/2014/main" id="{59F4A9DE-D5E9-680F-4D88-C75304083757}"/>
              </a:ext>
            </a:extLst>
          </p:cNvPr>
          <p:cNvSpPr txBox="1">
            <a:spLocks noGrp="1"/>
          </p:cNvSpPr>
          <p:nvPr>
            <p:ph type="body" idx="1"/>
          </p:nvPr>
        </p:nvSpPr>
        <p:spPr>
          <a:xfrm>
            <a:off x="7966104" y="3818020"/>
            <a:ext cx="2646416" cy="2566738"/>
          </a:xfrm>
          <a:prstGeom prst="rect">
            <a:avLst/>
          </a:prstGeom>
          <a:noFill/>
          <a:ln>
            <a:noFill/>
          </a:ln>
        </p:spPr>
        <p:txBody>
          <a:bodyPr spcFirstLastPara="1" wrap="square" lIns="91425" tIns="45700" rIns="91425" bIns="45700" anchor="t" anchorCtr="0">
            <a:noAutofit/>
          </a:bodyPr>
          <a:lstStyle/>
          <a:p>
            <a:pPr marL="120650" lvl="0" indent="0" algn="l" rtl="0">
              <a:lnSpc>
                <a:spcPct val="100000"/>
              </a:lnSpc>
              <a:spcBef>
                <a:spcPts val="0"/>
              </a:spcBef>
              <a:spcAft>
                <a:spcPts val="0"/>
              </a:spcAft>
              <a:buSzPts val="1700"/>
              <a:buNone/>
            </a:pPr>
            <a:r>
              <a:rPr lang="en-US" sz="2300" i="1" dirty="0">
                <a:latin typeface="+mn-lt"/>
                <a:ea typeface="Montserrat"/>
                <a:cs typeface="Montserrat"/>
                <a:sym typeface="Montserrat"/>
              </a:rPr>
              <a:t>“It really means a lot. It feels good that I can go wherever I need to go.”</a:t>
            </a:r>
            <a:br>
              <a:rPr lang="en-US" sz="2300" i="1" dirty="0">
                <a:latin typeface="+mn-lt"/>
                <a:ea typeface="Montserrat"/>
                <a:cs typeface="Montserrat"/>
                <a:sym typeface="Montserrat"/>
              </a:rPr>
            </a:br>
            <a:endParaRPr sz="2300" i="1" dirty="0">
              <a:latin typeface="+mn-lt"/>
              <a:ea typeface="Montserrat"/>
              <a:cs typeface="Montserrat"/>
              <a:sym typeface="Montserrat"/>
            </a:endParaRPr>
          </a:p>
        </p:txBody>
      </p:sp>
      <p:sp>
        <p:nvSpPr>
          <p:cNvPr id="13" name="Google Shape;369;p35">
            <a:extLst>
              <a:ext uri="{FF2B5EF4-FFF2-40B4-BE49-F238E27FC236}">
                <a16:creationId xmlns:a16="http://schemas.microsoft.com/office/drawing/2014/main" id="{B7B1E5DE-8703-A14A-4B83-A1210B7D97E5}"/>
              </a:ext>
            </a:extLst>
          </p:cNvPr>
          <p:cNvSpPr txBox="1">
            <a:spLocks/>
          </p:cNvSpPr>
          <p:nvPr/>
        </p:nvSpPr>
        <p:spPr>
          <a:xfrm>
            <a:off x="4774296" y="3818020"/>
            <a:ext cx="2646416" cy="25667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20650" indent="0">
              <a:lnSpc>
                <a:spcPct val="100000"/>
              </a:lnSpc>
              <a:spcBef>
                <a:spcPts val="0"/>
              </a:spcBef>
              <a:buSzPts val="1700"/>
              <a:buFont typeface="Arial"/>
              <a:buNone/>
            </a:pPr>
            <a:r>
              <a:rPr lang="en-US" sz="2300" i="1" dirty="0">
                <a:latin typeface="+mn-lt"/>
                <a:ea typeface="Montserrat"/>
                <a:cs typeface="Montserrat"/>
                <a:sym typeface="Montserrat"/>
              </a:rPr>
              <a:t>“It’s really good for my family. They feel that I’m independent now. I can do stuff by myself.”</a:t>
            </a:r>
          </a:p>
        </p:txBody>
      </p:sp>
      <p:sp>
        <p:nvSpPr>
          <p:cNvPr id="14" name="Google Shape;369;p35">
            <a:extLst>
              <a:ext uri="{FF2B5EF4-FFF2-40B4-BE49-F238E27FC236}">
                <a16:creationId xmlns:a16="http://schemas.microsoft.com/office/drawing/2014/main" id="{1060A9DD-3DB5-9B1D-A84E-618721582B46}"/>
              </a:ext>
            </a:extLst>
          </p:cNvPr>
          <p:cNvSpPr txBox="1">
            <a:spLocks/>
          </p:cNvSpPr>
          <p:nvPr/>
        </p:nvSpPr>
        <p:spPr>
          <a:xfrm>
            <a:off x="1439710" y="3818020"/>
            <a:ext cx="2646416" cy="25667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20650" indent="0">
              <a:lnSpc>
                <a:spcPct val="100000"/>
              </a:lnSpc>
              <a:spcBef>
                <a:spcPts val="0"/>
              </a:spcBef>
              <a:buSzPts val="1700"/>
              <a:buFont typeface="Arial"/>
              <a:buNone/>
            </a:pPr>
            <a:r>
              <a:rPr lang="en-US" sz="2300" i="1" dirty="0">
                <a:latin typeface="+mn-lt"/>
                <a:ea typeface="Montserrat"/>
                <a:cs typeface="Montserrat"/>
                <a:sym typeface="Montserrat"/>
              </a:rPr>
              <a:t>“I love this city, there are so many places I’ve never seen in this city, and the bus showed me those places.”</a:t>
            </a:r>
          </a:p>
        </p:txBody>
      </p:sp>
      <p:sp>
        <p:nvSpPr>
          <p:cNvPr id="2" name="Google Shape;370;p35">
            <a:extLst>
              <a:ext uri="{FF2B5EF4-FFF2-40B4-BE49-F238E27FC236}">
                <a16:creationId xmlns:a16="http://schemas.microsoft.com/office/drawing/2014/main" id="{34E244A2-19C6-49C9-D444-E6313BCEC0A5}"/>
              </a:ext>
            </a:extLst>
          </p:cNvPr>
          <p:cNvSpPr/>
          <p:nvPr/>
        </p:nvSpPr>
        <p:spPr>
          <a:xfrm>
            <a:off x="0" y="345682"/>
            <a:ext cx="12355286" cy="812700"/>
          </a:xfrm>
          <a:prstGeom prst="snip1Rect">
            <a:avLst>
              <a:gd name="adj" fmla="val 16667"/>
            </a:avLst>
          </a:prstGeom>
          <a:solidFill>
            <a:schemeClr val="accent5">
              <a:lumMod val="75000"/>
            </a:schemeClr>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371;p35">
            <a:extLst>
              <a:ext uri="{FF2B5EF4-FFF2-40B4-BE49-F238E27FC236}">
                <a16:creationId xmlns:a16="http://schemas.microsoft.com/office/drawing/2014/main" id="{7106DC3C-D416-6961-00B7-1533E297DFE2}"/>
              </a:ext>
            </a:extLst>
          </p:cNvPr>
          <p:cNvSpPr txBox="1">
            <a:spLocks noGrp="1"/>
          </p:cNvSpPr>
          <p:nvPr>
            <p:ph type="title"/>
          </p:nvPr>
        </p:nvSpPr>
        <p:spPr>
          <a:xfrm>
            <a:off x="489682" y="335898"/>
            <a:ext cx="11375922" cy="954830"/>
          </a:xfrm>
          <a:prstGeom prst="rect">
            <a:avLst/>
          </a:prstGeom>
          <a:noFill/>
          <a:ln>
            <a:noFill/>
          </a:ln>
        </p:spPr>
        <p:txBody>
          <a:bodyPr spcFirstLastPara="1" wrap="square" lIns="91425" tIns="45700" rIns="91425" bIns="45700" anchor="ctr" anchorCtr="0">
            <a:normAutofit fontScale="90000"/>
          </a:bodyPr>
          <a:lstStyle/>
          <a:p>
            <a:pPr>
              <a:buClr>
                <a:schemeClr val="lt1"/>
              </a:buClr>
              <a:buSzPts val="4400"/>
            </a:pPr>
            <a:r>
              <a:rPr lang="en-US" sz="4400" b="1" i="1" dirty="0">
                <a:solidFill>
                  <a:schemeClr val="lt1"/>
                </a:solidFill>
                <a:latin typeface="+mj-lt"/>
                <a:ea typeface="Roboto"/>
                <a:cs typeface="Roboto"/>
                <a:sym typeface="Roboto"/>
              </a:rPr>
              <a:t>Shared Stories: </a:t>
            </a:r>
            <a:r>
              <a:rPr lang="en-US" sz="2200" b="1" dirty="0">
                <a:solidFill>
                  <a:schemeClr val="bg1"/>
                </a:solidFill>
              </a:rPr>
              <a:t>https://www.youtube.com/watch?v=vlOQpYN7xnM&amp;t=8s</a:t>
            </a:r>
            <a:endParaRPr b="1" i="1" dirty="0">
              <a:latin typeface="+mj-lt"/>
              <a:ea typeface="Roboto"/>
              <a:cs typeface="Roboto"/>
              <a:sym typeface="Roboto"/>
            </a:endParaRPr>
          </a:p>
        </p:txBody>
      </p:sp>
    </p:spTree>
    <p:extLst>
      <p:ext uri="{BB962C8B-B14F-4D97-AF65-F5344CB8AC3E}">
        <p14:creationId xmlns:p14="http://schemas.microsoft.com/office/powerpoint/2010/main" val="2647132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2">
            <a:extLst>
              <a:ext uri="{FF2B5EF4-FFF2-40B4-BE49-F238E27FC236}">
                <a16:creationId xmlns:a16="http://schemas.microsoft.com/office/drawing/2014/main" id="{70A5D341-EF98-FFFB-FAA2-F47FB3BCE9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85973" y="1942136"/>
            <a:ext cx="6249683" cy="449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1">
            <a:extLst>
              <a:ext uri="{FF2B5EF4-FFF2-40B4-BE49-F238E27FC236}">
                <a16:creationId xmlns:a16="http://schemas.microsoft.com/office/drawing/2014/main" id="{737D4F77-C51C-F5FC-A3DB-B73EAD748103}"/>
              </a:ext>
            </a:extLst>
          </p:cNvPr>
          <p:cNvSpPr>
            <a:spLocks noChangeArrowheads="1"/>
          </p:cNvSpPr>
          <p:nvPr/>
        </p:nvSpPr>
        <p:spPr bwMode="auto">
          <a:xfrm>
            <a:off x="680483" y="303832"/>
            <a:ext cx="10377377" cy="1508105"/>
          </a:xfrm>
          <a:prstGeom prst="rect">
            <a:avLst/>
          </a:prstGeom>
          <a:solidFill>
            <a:srgbClr val="F2F2F2">
              <a:alpha val="95000"/>
            </a:srgbClr>
          </a:solidFill>
          <a:ln>
            <a:noFill/>
          </a:ln>
          <a:effectLst>
            <a:softEdge rad="31750"/>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spcAft>
                <a:spcPts val="600"/>
              </a:spcAft>
              <a:buNone/>
            </a:pPr>
            <a:r>
              <a:rPr lang="en-US" altLang="en-US" i="1" dirty="0">
                <a:solidFill>
                  <a:srgbClr val="5F1B55"/>
                </a:solidFill>
                <a:latin typeface="+mn-lt"/>
                <a:cs typeface="Leelawadee" panose="020B0502040204020203" pitchFamily="34" charset="-34"/>
                <a:sym typeface="Play"/>
              </a:rPr>
              <a:t>Do resident seniors/young adults </a:t>
            </a:r>
            <a:r>
              <a:rPr lang="en-US" altLang="en-US" sz="3000" i="1" dirty="0">
                <a:solidFill>
                  <a:srgbClr val="5F1B55"/>
                </a:solidFill>
                <a:latin typeface="+mn-lt"/>
                <a:cs typeface="Leelawadee" panose="020B0502040204020203" pitchFamily="34" charset="-34"/>
                <a:sym typeface="Play"/>
              </a:rPr>
              <a:t>know </a:t>
            </a:r>
            <a:r>
              <a:rPr lang="en-US" altLang="en-US" sz="3000" i="1" dirty="0">
                <a:solidFill>
                  <a:srgbClr val="5F1B55"/>
                </a:solidFill>
                <a:latin typeface="+mn-lt"/>
                <a:cs typeface="Leelawadee" panose="020B0502040204020203" pitchFamily="34" charset="-34"/>
              </a:rPr>
              <a:t>about the programs, services, and age-friendly businesses within their community and the region?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32000">
              <a:schemeClr val="lt1"/>
            </a:gs>
            <a:gs pos="70000">
              <a:srgbClr val="F2F2F2"/>
            </a:gs>
            <a:gs pos="100000">
              <a:srgbClr val="D8D8D8"/>
            </a:gs>
          </a:gsLst>
          <a:path path="circle">
            <a:fillToRect l="50000" t="50000" r="50000" b="50000"/>
          </a:path>
          <a:tileRect/>
        </a:gradFill>
        <a:effectLst/>
      </p:bgPr>
    </p:bg>
    <p:spTree>
      <p:nvGrpSpPr>
        <p:cNvPr id="1" name="Shape 376"/>
        <p:cNvGrpSpPr/>
        <p:nvPr/>
      </p:nvGrpSpPr>
      <p:grpSpPr>
        <a:xfrm>
          <a:off x="0" y="0"/>
          <a:ext cx="0" cy="0"/>
          <a:chOff x="0" y="0"/>
          <a:chExt cx="0" cy="0"/>
        </a:xfrm>
      </p:grpSpPr>
      <p:sp>
        <p:nvSpPr>
          <p:cNvPr id="377" name="Google Shape;377;p36"/>
          <p:cNvSpPr txBox="1">
            <a:spLocks noGrp="1"/>
          </p:cNvSpPr>
          <p:nvPr>
            <p:ph type="body" idx="1"/>
          </p:nvPr>
        </p:nvSpPr>
        <p:spPr>
          <a:xfrm>
            <a:off x="990600" y="1796015"/>
            <a:ext cx="7445828" cy="3026357"/>
          </a:xfrm>
          <a:prstGeom prst="rect">
            <a:avLst/>
          </a:prstGeom>
          <a:noFill/>
          <a:ln>
            <a:noFill/>
          </a:ln>
        </p:spPr>
        <p:txBody>
          <a:bodyPr spcFirstLastPara="1" wrap="square" lIns="91425" tIns="45700" rIns="91425" bIns="45700" anchor="t" anchorCtr="0">
            <a:normAutofit lnSpcReduction="10000"/>
          </a:bodyPr>
          <a:lstStyle/>
          <a:p>
            <a:pPr marL="587694" lvl="0" algn="l" rtl="0">
              <a:lnSpc>
                <a:spcPct val="100000"/>
              </a:lnSpc>
              <a:spcBef>
                <a:spcPts val="0"/>
              </a:spcBef>
              <a:spcAft>
                <a:spcPts val="0"/>
              </a:spcAft>
              <a:buClr>
                <a:schemeClr val="dk1"/>
              </a:buClr>
              <a:buSzPct val="100000"/>
              <a:buFont typeface="Wingdings" panose="05000000000000000000" pitchFamily="2" charset="2"/>
              <a:buChar char="§"/>
            </a:pPr>
            <a:r>
              <a:rPr lang="en-US" sz="2400" b="1" dirty="0">
                <a:latin typeface="+mn-lt"/>
                <a:ea typeface="Montserrat"/>
                <a:cs typeface="Montserrat"/>
                <a:sym typeface="Montserrat"/>
              </a:rPr>
              <a:t>Working with local transit on creating a viable bus buddy program.</a:t>
            </a:r>
            <a:endParaRPr b="1" dirty="0">
              <a:latin typeface="+mn-lt"/>
              <a:ea typeface="Montserrat"/>
              <a:cs typeface="Montserrat"/>
              <a:sym typeface="Montserrat"/>
            </a:endParaRPr>
          </a:p>
          <a:p>
            <a:pPr marL="587694" lvl="0" algn="l" rtl="0">
              <a:lnSpc>
                <a:spcPct val="100000"/>
              </a:lnSpc>
              <a:spcBef>
                <a:spcPts val="1600"/>
              </a:spcBef>
              <a:spcAft>
                <a:spcPts val="0"/>
              </a:spcAft>
              <a:buClr>
                <a:schemeClr val="dk1"/>
              </a:buClr>
              <a:buSzPct val="100000"/>
              <a:buFont typeface="Wingdings" panose="05000000000000000000" pitchFamily="2" charset="2"/>
              <a:buChar char="§"/>
            </a:pPr>
            <a:r>
              <a:rPr lang="en-US" sz="2400" b="1" dirty="0">
                <a:latin typeface="+mn-lt"/>
                <a:ea typeface="Montserrat"/>
                <a:cs typeface="Montserrat"/>
                <a:sym typeface="Montserrat"/>
              </a:rPr>
              <a:t>Continue to work with VWV on empowering elders to ride the bus - </a:t>
            </a:r>
            <a:r>
              <a:rPr lang="en-US" sz="2400" b="1" dirty="0">
                <a:highlight>
                  <a:srgbClr val="FFFF00"/>
                </a:highlight>
                <a:latin typeface="+mn-lt"/>
                <a:ea typeface="Montserrat"/>
                <a:cs typeface="Montserrat"/>
                <a:sym typeface="Montserrat"/>
              </a:rPr>
              <a:t>next stop the Beach!</a:t>
            </a:r>
            <a:endParaRPr b="1" dirty="0">
              <a:highlight>
                <a:srgbClr val="FFFF00"/>
              </a:highlight>
              <a:latin typeface="+mn-lt"/>
              <a:ea typeface="Montserrat"/>
              <a:cs typeface="Montserrat"/>
              <a:sym typeface="Montserrat"/>
            </a:endParaRPr>
          </a:p>
          <a:p>
            <a:pPr marL="587692" lvl="0" algn="l" rtl="0">
              <a:lnSpc>
                <a:spcPct val="100000"/>
              </a:lnSpc>
              <a:spcBef>
                <a:spcPts val="1600"/>
              </a:spcBef>
              <a:spcAft>
                <a:spcPts val="0"/>
              </a:spcAft>
              <a:buClr>
                <a:schemeClr val="dk1"/>
              </a:buClr>
              <a:buSzPct val="100000"/>
              <a:buFont typeface="Wingdings" panose="05000000000000000000" pitchFamily="2" charset="2"/>
              <a:buChar char="§"/>
            </a:pPr>
            <a:r>
              <a:rPr lang="en-US" sz="2400" b="1" dirty="0">
                <a:latin typeface="+mn-lt"/>
                <a:ea typeface="Montserrat"/>
                <a:cs typeface="Montserrat"/>
                <a:sym typeface="Montserrat"/>
              </a:rPr>
              <a:t>Coordinating with other social service providers on ensuring transportation options are understood.</a:t>
            </a:r>
            <a:endParaRPr sz="2400" b="1" dirty="0">
              <a:latin typeface="+mn-lt"/>
              <a:ea typeface="Montserrat"/>
              <a:cs typeface="Montserrat"/>
              <a:sym typeface="Montserrat"/>
            </a:endParaRPr>
          </a:p>
        </p:txBody>
      </p:sp>
      <p:sp>
        <p:nvSpPr>
          <p:cNvPr id="379" name="Google Shape;379;p36"/>
          <p:cNvSpPr txBox="1">
            <a:spLocks noGrp="1"/>
          </p:cNvSpPr>
          <p:nvPr>
            <p:ph type="title"/>
          </p:nvPr>
        </p:nvSpPr>
        <p:spPr>
          <a:xfrm>
            <a:off x="1" y="456743"/>
            <a:ext cx="12192000" cy="849544"/>
          </a:xfrm>
          <a:prstGeom prst="rect">
            <a:avLst/>
          </a:prstGeom>
          <a:solidFill>
            <a:schemeClr val="accent5">
              <a:lumMod val="75000"/>
            </a:schemeClr>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Play"/>
              <a:buNone/>
            </a:pPr>
            <a:r>
              <a:rPr lang="en-US" sz="3200" b="1" i="1" u="sng" dirty="0">
                <a:solidFill>
                  <a:schemeClr val="bg1"/>
                </a:solidFill>
                <a:latin typeface="+mn-lt"/>
                <a:ea typeface="+mj-ea"/>
                <a:cs typeface="Leelawadee" panose="020B0502040204020203" pitchFamily="34" charset="-34"/>
                <a:sym typeface="Roboto"/>
              </a:rPr>
              <a:t>Building on Momentum</a:t>
            </a:r>
            <a:endParaRPr sz="3200" b="1" i="1" u="sng" dirty="0">
              <a:solidFill>
                <a:schemeClr val="bg1"/>
              </a:solidFill>
              <a:latin typeface="+mn-lt"/>
              <a:ea typeface="+mj-ea"/>
              <a:cs typeface="Leelawadee" panose="020B0502040204020203" pitchFamily="34" charset="-34"/>
              <a:sym typeface="Roboto"/>
            </a:endParaRPr>
          </a:p>
        </p:txBody>
      </p:sp>
      <p:pic>
        <p:nvPicPr>
          <p:cNvPr id="382" name="Google Shape;382;p36"/>
          <p:cNvPicPr preferRelativeResize="0"/>
          <p:nvPr/>
        </p:nvPicPr>
        <p:blipFill>
          <a:blip r:embed="rId3">
            <a:alphaModFix/>
          </a:blip>
          <a:stretch>
            <a:fillRect/>
          </a:stretch>
        </p:blipFill>
        <p:spPr>
          <a:xfrm>
            <a:off x="8861975" y="881515"/>
            <a:ext cx="2339425" cy="524376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5"/>
          <p:cNvSpPr txBox="1">
            <a:spLocks noGrp="1"/>
          </p:cNvSpPr>
          <p:nvPr>
            <p:ph type="body" idx="1"/>
          </p:nvPr>
        </p:nvSpPr>
        <p:spPr>
          <a:xfrm>
            <a:off x="283029" y="2060449"/>
            <a:ext cx="5812971" cy="4187951"/>
          </a:xfrm>
          <a:prstGeom prst="rect">
            <a:avLst/>
          </a:prstGeom>
          <a:noFill/>
          <a:ln>
            <a:noFill/>
          </a:ln>
        </p:spPr>
        <p:txBody>
          <a:bodyPr spcFirstLastPara="1" wrap="square" lIns="91425" tIns="45700" rIns="91425" bIns="45700" anchor="t" anchorCtr="0">
            <a:noAutofit/>
          </a:bodyPr>
          <a:lstStyle/>
          <a:p>
            <a:pPr marL="463550">
              <a:lnSpc>
                <a:spcPct val="100000"/>
              </a:lnSpc>
              <a:spcBef>
                <a:spcPts val="0"/>
              </a:spcBef>
              <a:spcAft>
                <a:spcPts val="1200"/>
              </a:spcAft>
              <a:buSzPts val="1700"/>
              <a:buFont typeface="Wingdings" panose="05000000000000000000" pitchFamily="2" charset="2"/>
              <a:buChar char="§"/>
              <a:tabLst>
                <a:tab pos="517525" algn="l"/>
              </a:tabLst>
            </a:pPr>
            <a:r>
              <a:rPr lang="en-US" sz="2200" b="1" dirty="0">
                <a:solidFill>
                  <a:srgbClr val="000000"/>
                </a:solidFill>
                <a:sym typeface="Montserrat"/>
              </a:rPr>
              <a:t>Everyone had a blast!</a:t>
            </a:r>
          </a:p>
          <a:p>
            <a:pPr marL="463550">
              <a:lnSpc>
                <a:spcPct val="100000"/>
              </a:lnSpc>
              <a:spcBef>
                <a:spcPts val="0"/>
              </a:spcBef>
              <a:spcAft>
                <a:spcPts val="1200"/>
              </a:spcAft>
              <a:buSzPts val="1700"/>
              <a:buFont typeface="Wingdings" panose="05000000000000000000" pitchFamily="2" charset="2"/>
              <a:buChar char="§"/>
              <a:tabLst>
                <a:tab pos="517525" algn="l"/>
              </a:tabLst>
            </a:pPr>
            <a:r>
              <a:rPr lang="en-US" sz="2200" b="1" dirty="0">
                <a:solidFill>
                  <a:srgbClr val="000000"/>
                </a:solidFill>
                <a:sym typeface="Montserrat"/>
              </a:rPr>
              <a:t>Some have lived in New Hampshire for decades and had never been to the beach.</a:t>
            </a:r>
          </a:p>
          <a:p>
            <a:pPr marL="463550" lvl="0" algn="l" rtl="0">
              <a:lnSpc>
                <a:spcPct val="100000"/>
              </a:lnSpc>
              <a:spcBef>
                <a:spcPts val="0"/>
              </a:spcBef>
              <a:spcAft>
                <a:spcPts val="1200"/>
              </a:spcAft>
              <a:buSzPts val="1700"/>
              <a:buFont typeface="Wingdings" panose="05000000000000000000" pitchFamily="2" charset="2"/>
              <a:buChar char="§"/>
              <a:tabLst>
                <a:tab pos="517525" algn="l"/>
              </a:tabLst>
            </a:pPr>
            <a:r>
              <a:rPr lang="en-US" sz="2200" b="1" dirty="0">
                <a:solidFill>
                  <a:srgbClr val="000000"/>
                </a:solidFill>
                <a:sym typeface="Montserrat"/>
              </a:rPr>
              <a:t>As we build our relationship, we are building trust</a:t>
            </a:r>
          </a:p>
          <a:p>
            <a:pPr marL="463550" lvl="0" algn="l" rtl="0">
              <a:lnSpc>
                <a:spcPct val="100000"/>
              </a:lnSpc>
              <a:spcBef>
                <a:spcPts val="0"/>
              </a:spcBef>
              <a:spcAft>
                <a:spcPts val="1200"/>
              </a:spcAft>
              <a:buSzPts val="1700"/>
              <a:buFont typeface="Wingdings" panose="05000000000000000000" pitchFamily="2" charset="2"/>
              <a:buChar char="§"/>
              <a:tabLst>
                <a:tab pos="517525" algn="l"/>
              </a:tabLst>
            </a:pPr>
            <a:r>
              <a:rPr lang="en-US" sz="2200" b="1" dirty="0">
                <a:solidFill>
                  <a:srgbClr val="000000"/>
                </a:solidFill>
                <a:sym typeface="Montserrat"/>
              </a:rPr>
              <a:t>Already started planning to take the next beach bus.</a:t>
            </a:r>
            <a:endParaRPr sz="2200" b="1" dirty="0">
              <a:solidFill>
                <a:srgbClr val="000000"/>
              </a:solidFill>
              <a:sym typeface="Montserrat"/>
            </a:endParaRPr>
          </a:p>
        </p:txBody>
      </p:sp>
      <p:sp>
        <p:nvSpPr>
          <p:cNvPr id="370" name="Google Shape;370;p35"/>
          <p:cNvSpPr/>
          <p:nvPr/>
        </p:nvSpPr>
        <p:spPr>
          <a:xfrm>
            <a:off x="-1" y="849175"/>
            <a:ext cx="6804037" cy="812700"/>
          </a:xfrm>
          <a:prstGeom prst="snip1Rect">
            <a:avLst>
              <a:gd name="adj" fmla="val 16667"/>
            </a:avLst>
          </a:prstGeom>
          <a:solidFill>
            <a:schemeClr val="accent5">
              <a:lumMod val="75000"/>
            </a:schemeClr>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1" name="Google Shape;371;p35"/>
          <p:cNvSpPr txBox="1">
            <a:spLocks noGrp="1"/>
          </p:cNvSpPr>
          <p:nvPr>
            <p:ph type="title"/>
          </p:nvPr>
        </p:nvSpPr>
        <p:spPr>
          <a:xfrm>
            <a:off x="283029" y="706975"/>
            <a:ext cx="6334329" cy="1097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lay"/>
              <a:buNone/>
            </a:pPr>
            <a:r>
              <a:rPr lang="en-US" sz="3200" b="1" i="1" u="sng" dirty="0">
                <a:solidFill>
                  <a:schemeClr val="bg1"/>
                </a:solidFill>
                <a:latin typeface="+mn-lt"/>
                <a:ea typeface="+mj-ea"/>
                <a:cs typeface="Leelawadee" panose="020B0502040204020203" pitchFamily="34" charset="-34"/>
                <a:sym typeface="Roboto"/>
              </a:rPr>
              <a:t>Manchester Transit Beach Bus</a:t>
            </a:r>
            <a:endParaRPr sz="3200" b="1" i="1" u="sng" dirty="0">
              <a:solidFill>
                <a:schemeClr val="bg1"/>
              </a:solidFill>
              <a:latin typeface="+mn-lt"/>
              <a:ea typeface="+mj-ea"/>
              <a:cs typeface="Leelawadee" panose="020B0502040204020203" pitchFamily="34" charset="-34"/>
              <a:sym typeface="Roboto"/>
            </a:endParaRPr>
          </a:p>
        </p:txBody>
      </p:sp>
      <p:sp>
        <p:nvSpPr>
          <p:cNvPr id="372" name="Google Shape;372;p35"/>
          <p:cNvSpPr/>
          <p:nvPr/>
        </p:nvSpPr>
        <p:spPr>
          <a:xfrm>
            <a:off x="9648845" y="706975"/>
            <a:ext cx="1156200" cy="1097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 name="Picture 2" descr="People sitting on the beach&#10;&#10;Description automatically generated">
            <a:extLst>
              <a:ext uri="{FF2B5EF4-FFF2-40B4-BE49-F238E27FC236}">
                <a16:creationId xmlns:a16="http://schemas.microsoft.com/office/drawing/2014/main" id="{1F4D5CEB-DB7F-6923-99F4-1E01A70B9D98}"/>
              </a:ext>
            </a:extLst>
          </p:cNvPr>
          <p:cNvPicPr>
            <a:picLocks noChangeAspect="1"/>
          </p:cNvPicPr>
          <p:nvPr/>
        </p:nvPicPr>
        <p:blipFill>
          <a:blip r:embed="rId3"/>
          <a:stretch>
            <a:fillRect/>
          </a:stretch>
        </p:blipFill>
        <p:spPr>
          <a:xfrm>
            <a:off x="6804035" y="412903"/>
            <a:ext cx="4929207" cy="2772679"/>
          </a:xfrm>
          <a:prstGeom prst="rect">
            <a:avLst/>
          </a:prstGeom>
        </p:spPr>
      </p:pic>
      <p:pic>
        <p:nvPicPr>
          <p:cNvPr id="5" name="Picture 4" descr="A group of people on a beach&#10;&#10;Description automatically generated">
            <a:extLst>
              <a:ext uri="{FF2B5EF4-FFF2-40B4-BE49-F238E27FC236}">
                <a16:creationId xmlns:a16="http://schemas.microsoft.com/office/drawing/2014/main" id="{FD569B36-9B12-5FFE-E5DD-7BD1842C71A1}"/>
              </a:ext>
            </a:extLst>
          </p:cNvPr>
          <p:cNvPicPr>
            <a:picLocks noChangeAspect="1"/>
          </p:cNvPicPr>
          <p:nvPr/>
        </p:nvPicPr>
        <p:blipFill>
          <a:blip r:embed="rId4"/>
          <a:stretch>
            <a:fillRect/>
          </a:stretch>
        </p:blipFill>
        <p:spPr>
          <a:xfrm rot="5400000">
            <a:off x="8932892" y="3635000"/>
            <a:ext cx="3200400" cy="2400300"/>
          </a:xfrm>
          <a:prstGeom prst="rect">
            <a:avLst/>
          </a:prstGeom>
        </p:spPr>
      </p:pic>
      <p:pic>
        <p:nvPicPr>
          <p:cNvPr id="7" name="Picture 6" descr="A couple of women on a beach&#10;&#10;Description automatically generated">
            <a:extLst>
              <a:ext uri="{FF2B5EF4-FFF2-40B4-BE49-F238E27FC236}">
                <a16:creationId xmlns:a16="http://schemas.microsoft.com/office/drawing/2014/main" id="{CB8C1FE1-5BCC-259B-6500-340BAB7CC042}"/>
              </a:ext>
            </a:extLst>
          </p:cNvPr>
          <p:cNvPicPr>
            <a:picLocks noChangeAspect="1"/>
          </p:cNvPicPr>
          <p:nvPr/>
        </p:nvPicPr>
        <p:blipFill>
          <a:blip r:embed="rId5"/>
          <a:srcRect l="29563" t="18904" r="7224" b="17883"/>
          <a:stretch/>
        </p:blipFill>
        <p:spPr>
          <a:xfrm rot="5400000">
            <a:off x="6403987" y="3635001"/>
            <a:ext cx="3200400" cy="2400300"/>
          </a:xfrm>
          <a:prstGeom prst="rect">
            <a:avLst/>
          </a:prstGeom>
        </p:spPr>
      </p:pic>
    </p:spTree>
    <p:extLst>
      <p:ext uri="{BB962C8B-B14F-4D97-AF65-F5344CB8AC3E}">
        <p14:creationId xmlns:p14="http://schemas.microsoft.com/office/powerpoint/2010/main" val="4196170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32000">
              <a:schemeClr val="lt1"/>
            </a:gs>
            <a:gs pos="70000">
              <a:srgbClr val="F2F2F2"/>
            </a:gs>
            <a:gs pos="100000">
              <a:srgbClr val="D8D8D8"/>
            </a:gs>
          </a:gsLst>
          <a:path path="circle">
            <a:fillToRect l="50000" t="50000" r="50000" b="50000"/>
          </a:path>
          <a:tileRect/>
        </a:gradFill>
        <a:effectLst/>
      </p:bgPr>
    </p:bg>
    <p:spTree>
      <p:nvGrpSpPr>
        <p:cNvPr id="1" name="Shape 386"/>
        <p:cNvGrpSpPr/>
        <p:nvPr/>
      </p:nvGrpSpPr>
      <p:grpSpPr>
        <a:xfrm>
          <a:off x="0" y="0"/>
          <a:ext cx="0" cy="0"/>
          <a:chOff x="0" y="0"/>
          <a:chExt cx="0" cy="0"/>
        </a:xfrm>
      </p:grpSpPr>
      <p:sp>
        <p:nvSpPr>
          <p:cNvPr id="387" name="Google Shape;387;p37"/>
          <p:cNvSpPr/>
          <p:nvPr/>
        </p:nvSpPr>
        <p:spPr>
          <a:xfrm>
            <a:off x="-9547" y="-1"/>
            <a:ext cx="12192000" cy="6858000"/>
          </a:xfrm>
          <a:prstGeom prst="rect">
            <a:avLst/>
          </a:prstGeom>
          <a:gradFill>
            <a:gsLst>
              <a:gs pos="0">
                <a:schemeClr val="lt1"/>
              </a:gs>
              <a:gs pos="32000">
                <a:schemeClr val="lt1"/>
              </a:gs>
              <a:gs pos="70000">
                <a:srgbClr val="F2F2F2"/>
              </a:gs>
              <a:gs pos="100000">
                <a:srgbClr val="D8D8D8"/>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2" name="Google Shape;392;p37"/>
          <p:cNvSpPr txBox="1">
            <a:spLocks noGrp="1"/>
          </p:cNvSpPr>
          <p:nvPr>
            <p:ph type="title"/>
          </p:nvPr>
        </p:nvSpPr>
        <p:spPr>
          <a:xfrm>
            <a:off x="1266604" y="2872450"/>
            <a:ext cx="3584895" cy="804164"/>
          </a:xfrm>
          <a:prstGeom prst="rect">
            <a:avLst/>
          </a:prstGeom>
          <a:solidFill>
            <a:schemeClr val="accent5">
              <a:lumMod val="60000"/>
              <a:lumOff val="40000"/>
            </a:schemeClr>
          </a:solid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6000"/>
              <a:buFont typeface="Play"/>
              <a:buNone/>
            </a:pPr>
            <a:r>
              <a:rPr lang="en-US" sz="4800" b="1" dirty="0">
                <a:solidFill>
                  <a:schemeClr val="lt1"/>
                </a:solidFill>
                <a:latin typeface="+mn-lt"/>
                <a:ea typeface="Roboto"/>
                <a:cs typeface="Roboto"/>
                <a:sym typeface="Roboto"/>
              </a:rPr>
              <a:t>Thank You!</a:t>
            </a:r>
            <a:endParaRPr sz="3600" b="1" dirty="0">
              <a:latin typeface="+mn-lt"/>
              <a:ea typeface="Roboto"/>
              <a:cs typeface="Roboto"/>
              <a:sym typeface="Roboto"/>
            </a:endParaRPr>
          </a:p>
        </p:txBody>
      </p:sp>
      <p:sp>
        <p:nvSpPr>
          <p:cNvPr id="399" name="Google Shape;399;p37"/>
          <p:cNvSpPr/>
          <p:nvPr/>
        </p:nvSpPr>
        <p:spPr>
          <a:xfrm>
            <a:off x="6127649" y="2872450"/>
            <a:ext cx="5664300" cy="2497500"/>
          </a:xfrm>
          <a:prstGeom prst="rect">
            <a:avLst/>
          </a:prstGeom>
          <a:solidFill>
            <a:srgbClr val="FFF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0" name="Google Shape;400;p37"/>
          <p:cNvPicPr preferRelativeResize="0"/>
          <p:nvPr/>
        </p:nvPicPr>
        <p:blipFill rotWithShape="1">
          <a:blip r:embed="rId3">
            <a:alphaModFix/>
          </a:blip>
          <a:srcRect/>
          <a:stretch/>
        </p:blipFill>
        <p:spPr>
          <a:xfrm>
            <a:off x="6158514" y="2988551"/>
            <a:ext cx="1731801" cy="2313956"/>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403" name="Google Shape;403;p37"/>
          <p:cNvSpPr txBox="1"/>
          <p:nvPr/>
        </p:nvSpPr>
        <p:spPr>
          <a:xfrm>
            <a:off x="8169204" y="2916245"/>
            <a:ext cx="3622744" cy="2405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b="1" dirty="0">
                <a:solidFill>
                  <a:schemeClr val="dk1"/>
                </a:solidFill>
                <a:latin typeface="Arial"/>
                <a:ea typeface="Arial"/>
                <a:cs typeface="Arial"/>
                <a:sym typeface="Arial"/>
              </a:rPr>
              <a:t>Sylvia von Aulock</a:t>
            </a:r>
            <a:endParaRPr dirty="0"/>
          </a:p>
          <a:p>
            <a:pPr marL="0" marR="0" lvl="0" indent="0" algn="l" rtl="0">
              <a:lnSpc>
                <a:spcPct val="90000"/>
              </a:lnSpc>
              <a:spcBef>
                <a:spcPts val="1000"/>
              </a:spcBef>
              <a:spcAft>
                <a:spcPts val="0"/>
              </a:spcAft>
              <a:buClr>
                <a:schemeClr val="dk1"/>
              </a:buClr>
              <a:buSzPts val="2400"/>
              <a:buFont typeface="Arial"/>
              <a:buNone/>
            </a:pPr>
            <a:r>
              <a:rPr lang="en-US" sz="2400" b="0" dirty="0">
                <a:solidFill>
                  <a:schemeClr val="dk1"/>
                </a:solidFill>
                <a:latin typeface="Arial"/>
                <a:ea typeface="Arial"/>
                <a:cs typeface="Arial"/>
                <a:sym typeface="Arial"/>
              </a:rPr>
              <a:t>Executive Director, </a:t>
            </a:r>
            <a:r>
              <a:rPr lang="en-US" sz="2400" dirty="0">
                <a:solidFill>
                  <a:schemeClr val="dk1"/>
                </a:solidFill>
              </a:rPr>
              <a:t>SNHPC</a:t>
            </a:r>
            <a:endParaRPr dirty="0"/>
          </a:p>
          <a:p>
            <a:pPr marL="0" marR="0" lvl="0" indent="0" algn="l" rtl="0">
              <a:lnSpc>
                <a:spcPct val="90000"/>
              </a:lnSpc>
              <a:spcBef>
                <a:spcPts val="1000"/>
              </a:spcBef>
              <a:spcAft>
                <a:spcPts val="0"/>
              </a:spcAft>
              <a:buClr>
                <a:srgbClr val="009EEF"/>
              </a:buClr>
              <a:buSzPts val="2400"/>
              <a:buFont typeface="Arial"/>
              <a:buNone/>
            </a:pPr>
            <a:r>
              <a:rPr lang="en-US" sz="2100" b="0" u="sng" dirty="0">
                <a:solidFill>
                  <a:schemeClr val="hlink"/>
                </a:solidFill>
                <a:latin typeface="Arial"/>
                <a:ea typeface="Arial"/>
                <a:cs typeface="Arial"/>
                <a:sym typeface="Arial"/>
                <a:hlinkClick r:id="rId4"/>
              </a:rPr>
              <a:t>svonaulock@snhpc.org</a:t>
            </a:r>
            <a:endParaRPr sz="2100" dirty="0">
              <a:solidFill>
                <a:schemeClr val="dk1"/>
              </a:solidFill>
            </a:endParaRPr>
          </a:p>
          <a:p>
            <a:pPr marL="0" marR="0" lvl="0" indent="0" algn="l" rtl="0">
              <a:lnSpc>
                <a:spcPct val="90000"/>
              </a:lnSpc>
              <a:spcBef>
                <a:spcPts val="1000"/>
              </a:spcBef>
              <a:spcAft>
                <a:spcPts val="0"/>
              </a:spcAft>
              <a:buClr>
                <a:srgbClr val="009EEF"/>
              </a:buClr>
              <a:buSzPts val="2400"/>
              <a:buFont typeface="Arial"/>
              <a:buNone/>
            </a:pPr>
            <a:r>
              <a:rPr lang="en-US" sz="2100" b="0" dirty="0">
                <a:solidFill>
                  <a:schemeClr val="dk1"/>
                </a:solidFill>
                <a:latin typeface="Arial"/>
                <a:ea typeface="Arial"/>
                <a:cs typeface="Arial"/>
                <a:sym typeface="Arial"/>
              </a:rPr>
              <a:t>603.669.4664</a:t>
            </a:r>
          </a:p>
          <a:p>
            <a:pPr marL="0" marR="0" lvl="0" indent="0" algn="l" rtl="0">
              <a:lnSpc>
                <a:spcPct val="90000"/>
              </a:lnSpc>
              <a:spcBef>
                <a:spcPts val="1000"/>
              </a:spcBef>
              <a:spcAft>
                <a:spcPts val="0"/>
              </a:spcAft>
              <a:buClr>
                <a:srgbClr val="009EEF"/>
              </a:buClr>
              <a:buSzPts val="2400"/>
              <a:buFont typeface="Arial"/>
              <a:buNone/>
            </a:pPr>
            <a:endParaRPr sz="1100" dirty="0"/>
          </a:p>
        </p:txBody>
      </p:sp>
      <p:sp>
        <p:nvSpPr>
          <p:cNvPr id="2" name="Rectangle 2">
            <a:extLst>
              <a:ext uri="{FF2B5EF4-FFF2-40B4-BE49-F238E27FC236}">
                <a16:creationId xmlns:a16="http://schemas.microsoft.com/office/drawing/2014/main" id="{6980CC3B-49FD-FED1-51CC-C0A77DD5A760}"/>
              </a:ext>
            </a:extLst>
          </p:cNvPr>
          <p:cNvSpPr txBox="1">
            <a:spLocks noChangeArrowheads="1"/>
          </p:cNvSpPr>
          <p:nvPr/>
        </p:nvSpPr>
        <p:spPr bwMode="auto">
          <a:xfrm>
            <a:off x="0" y="317242"/>
            <a:ext cx="12192000" cy="1024134"/>
          </a:xfrm>
          <a:prstGeom prst="rect">
            <a:avLst/>
          </a:prstGeom>
          <a:solidFill>
            <a:schemeClr val="accent5">
              <a:lumMod val="75000"/>
            </a:schemeClr>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spcAft>
                <a:spcPts val="0"/>
              </a:spcAft>
              <a:defRPr/>
            </a:pPr>
            <a:r>
              <a:rPr lang="en-US" altLang="en-US" sz="3200" b="1" i="1" u="sng" dirty="0">
                <a:solidFill>
                  <a:schemeClr val="bg1"/>
                </a:solidFill>
                <a:latin typeface="+mn-lt"/>
                <a:cs typeface="Leelawadee" panose="020B0502040204020203" pitchFamily="34" charset="-34"/>
                <a:sym typeface="Play"/>
              </a:rPr>
              <a:t>Southern NH Planning Commission</a:t>
            </a:r>
          </a:p>
          <a:p>
            <a:pPr eaLnBrk="1" hangingPunct="1">
              <a:spcBef>
                <a:spcPts val="0"/>
              </a:spcBef>
              <a:spcAft>
                <a:spcPts val="0"/>
              </a:spcAft>
              <a:defRPr/>
            </a:pPr>
            <a:r>
              <a:rPr lang="en-US" altLang="en-US" sz="3200" b="1" i="1" u="sng" dirty="0">
                <a:solidFill>
                  <a:schemeClr val="bg1"/>
                </a:solidFill>
                <a:latin typeface="+mn-lt"/>
                <a:cs typeface="Leelawadee" panose="020B0502040204020203" pitchFamily="34" charset="-34"/>
                <a:sym typeface="Play"/>
              </a:rPr>
              <a:t>A Decade of Building Age-Friendly Communities</a:t>
            </a:r>
          </a:p>
        </p:txBody>
      </p:sp>
      <p:pic>
        <p:nvPicPr>
          <p:cNvPr id="3" name="Picture 2">
            <a:extLst>
              <a:ext uri="{FF2B5EF4-FFF2-40B4-BE49-F238E27FC236}">
                <a16:creationId xmlns:a16="http://schemas.microsoft.com/office/drawing/2014/main" id="{22BD51DE-AF00-CE2E-622E-8128E588AF4A}"/>
              </a:ext>
            </a:extLst>
          </p:cNvPr>
          <p:cNvPicPr>
            <a:picLocks noChangeAspect="1"/>
          </p:cNvPicPr>
          <p:nvPr/>
        </p:nvPicPr>
        <p:blipFill>
          <a:blip r:embed="rId5"/>
          <a:stretch>
            <a:fillRect/>
          </a:stretch>
        </p:blipFill>
        <p:spPr>
          <a:xfrm>
            <a:off x="588457" y="3778310"/>
            <a:ext cx="4746785" cy="1524197"/>
          </a:xfrm>
          <a:prstGeom prst="rect">
            <a:avLst/>
          </a:prstGeom>
        </p:spPr>
      </p:pic>
      <p:sp>
        <p:nvSpPr>
          <p:cNvPr id="4" name="TextBox 3">
            <a:extLst>
              <a:ext uri="{FF2B5EF4-FFF2-40B4-BE49-F238E27FC236}">
                <a16:creationId xmlns:a16="http://schemas.microsoft.com/office/drawing/2014/main" id="{6BBB39C0-935A-231A-AE9E-AEF0CD44962F}"/>
              </a:ext>
            </a:extLst>
          </p:cNvPr>
          <p:cNvSpPr txBox="1"/>
          <p:nvPr/>
        </p:nvSpPr>
        <p:spPr>
          <a:xfrm>
            <a:off x="588457" y="1598822"/>
            <a:ext cx="11203491" cy="523220"/>
          </a:xfrm>
          <a:prstGeom prst="rect">
            <a:avLst/>
          </a:prstGeom>
          <a:noFill/>
        </p:spPr>
        <p:txBody>
          <a:bodyPr wrap="square" rtlCol="0">
            <a:spAutoFit/>
          </a:bodyPr>
          <a:lstStyle/>
          <a:p>
            <a:pPr algn="ctr"/>
            <a:r>
              <a:rPr lang="en-US" sz="2800" b="1" dirty="0">
                <a:solidFill>
                  <a:srgbClr val="FF0000"/>
                </a:solidFill>
              </a:rPr>
              <a:t>https://www.snhpc.org/233/The-Becoming-Age-Friendly-Program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7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1">
            <a:extLst>
              <a:ext uri="{FF2B5EF4-FFF2-40B4-BE49-F238E27FC236}">
                <a16:creationId xmlns:a16="http://schemas.microsoft.com/office/drawing/2014/main" id="{CB33BE6F-C20D-FBB8-1B9D-C79B206A9234}"/>
              </a:ext>
            </a:extLst>
          </p:cNvPr>
          <p:cNvSpPr>
            <a:spLocks noChangeArrowheads="1"/>
          </p:cNvSpPr>
          <p:nvPr/>
        </p:nvSpPr>
        <p:spPr bwMode="auto">
          <a:xfrm>
            <a:off x="1073888" y="1026570"/>
            <a:ext cx="440972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spcAft>
                <a:spcPts val="600"/>
              </a:spcAft>
              <a:buNone/>
            </a:pPr>
            <a:r>
              <a:rPr lang="en-US" altLang="en-US" sz="3600" i="1" dirty="0">
                <a:solidFill>
                  <a:srgbClr val="5F1B55"/>
                </a:solidFill>
                <a:latin typeface="+mn-lt"/>
                <a:cs typeface="Leelawadee" panose="020B0502040204020203" pitchFamily="34" charset="-34"/>
              </a:rPr>
              <a:t>Are there synergies </a:t>
            </a:r>
            <a:r>
              <a:rPr lang="en-US" altLang="en-US" i="1" dirty="0">
                <a:solidFill>
                  <a:srgbClr val="5F1B55"/>
                </a:solidFill>
                <a:latin typeface="+mn-lt"/>
                <a:cs typeface="Leelawadee" panose="020B0502040204020203" pitchFamily="34" charset="-34"/>
              </a:rPr>
              <a:t>and opportunities between these two populations?</a:t>
            </a:r>
          </a:p>
        </p:txBody>
      </p:sp>
      <p:pic>
        <p:nvPicPr>
          <p:cNvPr id="16391" name="Picture 10" descr="Image result for helping to cross street">
            <a:extLst>
              <a:ext uri="{FF2B5EF4-FFF2-40B4-BE49-F238E27FC236}">
                <a16:creationId xmlns:a16="http://schemas.microsoft.com/office/drawing/2014/main" id="{30E6AA3B-1996-B374-6991-C269BBD977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1334" y="0"/>
            <a:ext cx="54215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9E52-5CC7-305D-8A6D-BB22ABB9D23B}"/>
            </a:ext>
          </a:extLst>
        </p:cNvPr>
        <p:cNvGrpSpPr/>
        <p:nvPr/>
      </p:nvGrpSpPr>
      <p:grpSpPr>
        <a:xfrm>
          <a:off x="0" y="0"/>
          <a:ext cx="0" cy="0"/>
          <a:chOff x="0" y="0"/>
          <a:chExt cx="0" cy="0"/>
        </a:xfrm>
      </p:grpSpPr>
      <p:sp>
        <p:nvSpPr>
          <p:cNvPr id="12" name="Rectangle 2">
            <a:extLst>
              <a:ext uri="{FF2B5EF4-FFF2-40B4-BE49-F238E27FC236}">
                <a16:creationId xmlns:a16="http://schemas.microsoft.com/office/drawing/2014/main" id="{FE837EAC-57D3-277F-3386-61F76ED6A79F}"/>
              </a:ext>
            </a:extLst>
          </p:cNvPr>
          <p:cNvSpPr txBox="1">
            <a:spLocks noChangeArrowheads="1"/>
          </p:cNvSpPr>
          <p:nvPr/>
        </p:nvSpPr>
        <p:spPr bwMode="auto">
          <a:xfrm>
            <a:off x="0" y="114046"/>
            <a:ext cx="12192000" cy="1066800"/>
          </a:xfrm>
          <a:prstGeom prst="rect">
            <a:avLst/>
          </a:prstGeom>
          <a:solidFill>
            <a:schemeClr val="accent5">
              <a:lumMod val="75000"/>
            </a:schemeClr>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spcAft>
                <a:spcPts val="0"/>
              </a:spcAft>
              <a:defRPr/>
            </a:pPr>
            <a:r>
              <a:rPr lang="en-US" altLang="en-US" sz="3200" b="1" i="1" u="sng" dirty="0">
                <a:solidFill>
                  <a:schemeClr val="bg1"/>
                </a:solidFill>
                <a:latin typeface="+mn-lt"/>
                <a:cs typeface="Leelawadee" panose="020B0502040204020203" pitchFamily="34" charset="-34"/>
                <a:sym typeface="Play"/>
              </a:rPr>
              <a:t>Population Change in New England</a:t>
            </a:r>
          </a:p>
          <a:p>
            <a:pPr eaLnBrk="1" hangingPunct="1">
              <a:spcBef>
                <a:spcPts val="0"/>
              </a:spcBef>
              <a:spcAft>
                <a:spcPts val="0"/>
              </a:spcAft>
              <a:defRPr/>
            </a:pPr>
            <a:r>
              <a:rPr lang="en-US" altLang="en-US" sz="2000" b="1" i="1" u="sng" dirty="0">
                <a:latin typeface="Leelawadee" panose="020B0502040204020203" pitchFamily="34" charset="-34"/>
                <a:cs typeface="Leelawadee" panose="020B0502040204020203" pitchFamily="34" charset="-34"/>
              </a:rPr>
              <a:t>(RI, Ct, Vt. Me, NH, Mass)</a:t>
            </a:r>
          </a:p>
        </p:txBody>
      </p:sp>
      <p:sp>
        <p:nvSpPr>
          <p:cNvPr id="2" name="TextBox 1">
            <a:extLst>
              <a:ext uri="{FF2B5EF4-FFF2-40B4-BE49-F238E27FC236}">
                <a16:creationId xmlns:a16="http://schemas.microsoft.com/office/drawing/2014/main" id="{249AC226-23EB-AB52-DEBD-EBE244D334A9}"/>
              </a:ext>
            </a:extLst>
          </p:cNvPr>
          <p:cNvSpPr txBox="1"/>
          <p:nvPr/>
        </p:nvSpPr>
        <p:spPr>
          <a:xfrm>
            <a:off x="934451" y="1443133"/>
            <a:ext cx="3810000" cy="400110"/>
          </a:xfrm>
          <a:prstGeom prst="rect">
            <a:avLst/>
          </a:prstGeom>
          <a:solidFill>
            <a:schemeClr val="accent5">
              <a:lumMod val="40000"/>
              <a:lumOff val="60000"/>
            </a:schemeClr>
          </a:solidFill>
        </p:spPr>
        <p:txBody>
          <a:bodyPr wrap="square" rtlCol="0">
            <a:spAutoFit/>
          </a:bodyPr>
          <a:lstStyle>
            <a:defPPr>
              <a:defRPr lang="en-US"/>
            </a:defPPr>
          </a:lstStyle>
          <a:p>
            <a:r>
              <a:rPr lang="en-US" sz="2000" b="1" dirty="0"/>
              <a:t>Population Change - Children</a:t>
            </a:r>
          </a:p>
        </p:txBody>
      </p:sp>
      <p:sp>
        <p:nvSpPr>
          <p:cNvPr id="4" name="TextBox 3">
            <a:extLst>
              <a:ext uri="{FF2B5EF4-FFF2-40B4-BE49-F238E27FC236}">
                <a16:creationId xmlns:a16="http://schemas.microsoft.com/office/drawing/2014/main" id="{E2B9EA79-B5CC-ABAB-5AD7-1D6A047F39AD}"/>
              </a:ext>
            </a:extLst>
          </p:cNvPr>
          <p:cNvSpPr txBox="1"/>
          <p:nvPr/>
        </p:nvSpPr>
        <p:spPr>
          <a:xfrm>
            <a:off x="6894642" y="1443133"/>
            <a:ext cx="4501149" cy="400110"/>
          </a:xfrm>
          <a:prstGeom prst="rect">
            <a:avLst/>
          </a:prstGeom>
          <a:solidFill>
            <a:schemeClr val="accent5">
              <a:lumMod val="40000"/>
              <a:lumOff val="60000"/>
            </a:schemeClr>
          </a:solidFill>
        </p:spPr>
        <p:txBody>
          <a:bodyPr wrap="square" rtlCol="0">
            <a:spAutoFit/>
          </a:bodyPr>
          <a:lstStyle>
            <a:defPPr>
              <a:defRPr lang="en-US"/>
            </a:defPPr>
          </a:lstStyle>
          <a:p>
            <a:r>
              <a:rPr lang="en-US" sz="2000" b="1" dirty="0"/>
              <a:t>Population Change – Young Adults</a:t>
            </a:r>
          </a:p>
        </p:txBody>
      </p:sp>
      <p:pic>
        <p:nvPicPr>
          <p:cNvPr id="1026" name="Picture 2">
            <a:extLst>
              <a:ext uri="{FF2B5EF4-FFF2-40B4-BE49-F238E27FC236}">
                <a16:creationId xmlns:a16="http://schemas.microsoft.com/office/drawing/2014/main" id="{C847D0BF-EA3D-C609-4E0A-46BD8BF30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2110654"/>
            <a:ext cx="56483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79A303D-45DA-6F56-EA0D-AB7ACDC04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055" y="2110654"/>
            <a:ext cx="56483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1816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6654-EF72-7715-22E4-2BC94698F2DF}"/>
            </a:ext>
          </a:extLst>
        </p:cNvPr>
        <p:cNvGrpSpPr/>
        <p:nvPr/>
      </p:nvGrpSpPr>
      <p:grpSpPr>
        <a:xfrm>
          <a:off x="0" y="0"/>
          <a:ext cx="0" cy="0"/>
          <a:chOff x="0" y="0"/>
          <a:chExt cx="0" cy="0"/>
        </a:xfrm>
      </p:grpSpPr>
      <p:sp>
        <p:nvSpPr>
          <p:cNvPr id="12" name="Rectangle 2">
            <a:extLst>
              <a:ext uri="{FF2B5EF4-FFF2-40B4-BE49-F238E27FC236}">
                <a16:creationId xmlns:a16="http://schemas.microsoft.com/office/drawing/2014/main" id="{A1895CF9-7808-065C-6F33-CBE09D49ED80}"/>
              </a:ext>
            </a:extLst>
          </p:cNvPr>
          <p:cNvSpPr txBox="1">
            <a:spLocks noChangeArrowheads="1"/>
          </p:cNvSpPr>
          <p:nvPr/>
        </p:nvSpPr>
        <p:spPr bwMode="auto">
          <a:xfrm>
            <a:off x="0" y="114046"/>
            <a:ext cx="12192000" cy="1066800"/>
          </a:xfrm>
          <a:prstGeom prst="rect">
            <a:avLst/>
          </a:prstGeom>
          <a:solidFill>
            <a:schemeClr val="accent5">
              <a:lumMod val="75000"/>
            </a:schemeClr>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ts val="0"/>
              </a:spcBef>
              <a:spcAft>
                <a:spcPts val="0"/>
              </a:spcAft>
              <a:defRPr/>
            </a:pPr>
            <a:r>
              <a:rPr lang="en-US" altLang="en-US" sz="3200" b="1" i="1" u="sng" dirty="0">
                <a:solidFill>
                  <a:schemeClr val="bg1"/>
                </a:solidFill>
                <a:latin typeface="+mn-lt"/>
                <a:cs typeface="Leelawadee" panose="020B0502040204020203" pitchFamily="34" charset="-34"/>
                <a:sym typeface="Play"/>
              </a:rPr>
              <a:t>Population Change in New England</a:t>
            </a:r>
          </a:p>
          <a:p>
            <a:pPr eaLnBrk="1" hangingPunct="1">
              <a:spcBef>
                <a:spcPts val="0"/>
              </a:spcBef>
              <a:spcAft>
                <a:spcPts val="0"/>
              </a:spcAft>
              <a:defRPr/>
            </a:pPr>
            <a:r>
              <a:rPr lang="en-US" altLang="en-US" sz="2000" b="1" i="1" u="sng" dirty="0">
                <a:latin typeface="Leelawadee" panose="020B0502040204020203" pitchFamily="34" charset="-34"/>
                <a:cs typeface="Leelawadee" panose="020B0502040204020203" pitchFamily="34" charset="-34"/>
              </a:rPr>
              <a:t>(RI, Ct, Vt. Me, NH, Mass)</a:t>
            </a:r>
          </a:p>
        </p:txBody>
      </p:sp>
      <p:sp>
        <p:nvSpPr>
          <p:cNvPr id="2" name="TextBox 1">
            <a:extLst>
              <a:ext uri="{FF2B5EF4-FFF2-40B4-BE49-F238E27FC236}">
                <a16:creationId xmlns:a16="http://schemas.microsoft.com/office/drawing/2014/main" id="{2DA559A7-2A58-15F3-1669-AC867D734C44}"/>
              </a:ext>
            </a:extLst>
          </p:cNvPr>
          <p:cNvSpPr txBox="1"/>
          <p:nvPr/>
        </p:nvSpPr>
        <p:spPr>
          <a:xfrm>
            <a:off x="1012646" y="1552116"/>
            <a:ext cx="4422967" cy="400110"/>
          </a:xfrm>
          <a:prstGeom prst="rect">
            <a:avLst/>
          </a:prstGeom>
          <a:solidFill>
            <a:schemeClr val="accent5">
              <a:lumMod val="40000"/>
              <a:lumOff val="60000"/>
            </a:schemeClr>
          </a:solidFill>
        </p:spPr>
        <p:txBody>
          <a:bodyPr wrap="square" rtlCol="0">
            <a:spAutoFit/>
          </a:bodyPr>
          <a:lstStyle>
            <a:defPPr>
              <a:defRPr lang="en-US"/>
            </a:defPPr>
          </a:lstStyle>
          <a:p>
            <a:r>
              <a:rPr lang="en-US" sz="2000" b="1" dirty="0"/>
              <a:t>Population Change - Workforce</a:t>
            </a:r>
          </a:p>
        </p:txBody>
      </p:sp>
      <p:sp>
        <p:nvSpPr>
          <p:cNvPr id="4" name="TextBox 3">
            <a:extLst>
              <a:ext uri="{FF2B5EF4-FFF2-40B4-BE49-F238E27FC236}">
                <a16:creationId xmlns:a16="http://schemas.microsoft.com/office/drawing/2014/main" id="{0E3B4E5E-9BD5-ED0B-6458-D2E2D64A1119}"/>
              </a:ext>
            </a:extLst>
          </p:cNvPr>
          <p:cNvSpPr txBox="1"/>
          <p:nvPr/>
        </p:nvSpPr>
        <p:spPr>
          <a:xfrm>
            <a:off x="7206962" y="1552116"/>
            <a:ext cx="4422967" cy="400110"/>
          </a:xfrm>
          <a:prstGeom prst="rect">
            <a:avLst/>
          </a:prstGeom>
          <a:solidFill>
            <a:schemeClr val="accent5">
              <a:lumMod val="40000"/>
              <a:lumOff val="60000"/>
            </a:schemeClr>
          </a:solidFill>
        </p:spPr>
        <p:txBody>
          <a:bodyPr wrap="square" rtlCol="0">
            <a:spAutoFit/>
          </a:bodyPr>
          <a:lstStyle>
            <a:defPPr>
              <a:defRPr lang="en-US"/>
            </a:defPPr>
          </a:lstStyle>
          <a:p>
            <a:r>
              <a:rPr lang="en-US" sz="2000" b="1" dirty="0"/>
              <a:t>Population Change – Older Adults</a:t>
            </a:r>
          </a:p>
        </p:txBody>
      </p:sp>
      <p:pic>
        <p:nvPicPr>
          <p:cNvPr id="2050" name="Picture 2">
            <a:extLst>
              <a:ext uri="{FF2B5EF4-FFF2-40B4-BE49-F238E27FC236}">
                <a16:creationId xmlns:a16="http://schemas.microsoft.com/office/drawing/2014/main" id="{05167D0D-452E-A767-F5D1-62042BEF0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09" y="2295381"/>
            <a:ext cx="56483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Chart 1">
            <a:extLst>
              <a:ext uri="{FF2B5EF4-FFF2-40B4-BE49-F238E27FC236}">
                <a16:creationId xmlns:a16="http://schemas.microsoft.com/office/drawing/2014/main" id="{EC31BDC9-DF6B-E1EF-BC9A-620ABEF9D1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364" y="2295381"/>
            <a:ext cx="56483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12815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023E-2DDB-90A4-B547-0BBB2DDD638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A07C9C5B-4850-2D96-AEB7-9DA62F63685F}"/>
              </a:ext>
            </a:extLst>
          </p:cNvPr>
          <p:cNvGrpSpPr/>
          <p:nvPr/>
        </p:nvGrpSpPr>
        <p:grpSpPr>
          <a:xfrm>
            <a:off x="6299621" y="1871410"/>
            <a:ext cx="5883545" cy="4664523"/>
            <a:chOff x="6191207" y="2085838"/>
            <a:chExt cx="4568164" cy="3769192"/>
          </a:xfrm>
        </p:grpSpPr>
        <p:sp>
          <p:nvSpPr>
            <p:cNvPr id="9" name="Freeform: Shape 8">
              <a:extLst>
                <a:ext uri="{FF2B5EF4-FFF2-40B4-BE49-F238E27FC236}">
                  <a16:creationId xmlns:a16="http://schemas.microsoft.com/office/drawing/2014/main" id="{72313C76-D8A4-B626-CBF2-1CC768E57DB2}"/>
                </a:ext>
              </a:extLst>
            </p:cNvPr>
            <p:cNvSpPr/>
            <p:nvPr/>
          </p:nvSpPr>
          <p:spPr>
            <a:xfrm>
              <a:off x="6191207" y="4135992"/>
              <a:ext cx="1790241" cy="1719038"/>
            </a:xfrm>
            <a:custGeom>
              <a:avLst/>
              <a:gdLst>
                <a:gd name="connsiteX0" fmla="*/ 1018336 w 1360962"/>
                <a:gd name="connsiteY0" fmla="*/ 344697 h 1360962"/>
                <a:gd name="connsiteX1" fmla="*/ 1219124 w 1360962"/>
                <a:gd name="connsiteY1" fmla="*/ 284183 h 1360962"/>
                <a:gd name="connsiteX2" fmla="*/ 1293006 w 1360962"/>
                <a:gd name="connsiteY2" fmla="*/ 412152 h 1360962"/>
                <a:gd name="connsiteX3" fmla="*/ 1140206 w 1360962"/>
                <a:gd name="connsiteY3" fmla="*/ 555782 h 1360962"/>
                <a:gd name="connsiteX4" fmla="*/ 1140206 w 1360962"/>
                <a:gd name="connsiteY4" fmla="*/ 805180 h 1360962"/>
                <a:gd name="connsiteX5" fmla="*/ 1293006 w 1360962"/>
                <a:gd name="connsiteY5" fmla="*/ 948810 h 1360962"/>
                <a:gd name="connsiteX6" fmla="*/ 1219124 w 1360962"/>
                <a:gd name="connsiteY6" fmla="*/ 1076779 h 1360962"/>
                <a:gd name="connsiteX7" fmla="*/ 1018336 w 1360962"/>
                <a:gd name="connsiteY7" fmla="*/ 1016265 h 1360962"/>
                <a:gd name="connsiteX8" fmla="*/ 802351 w 1360962"/>
                <a:gd name="connsiteY8" fmla="*/ 1140964 h 1360962"/>
                <a:gd name="connsiteX9" fmla="*/ 754364 w 1360962"/>
                <a:gd name="connsiteY9" fmla="*/ 1345108 h 1360962"/>
                <a:gd name="connsiteX10" fmla="*/ 606598 w 1360962"/>
                <a:gd name="connsiteY10" fmla="*/ 1345108 h 1360962"/>
                <a:gd name="connsiteX11" fmla="*/ 558611 w 1360962"/>
                <a:gd name="connsiteY11" fmla="*/ 1140964 h 1360962"/>
                <a:gd name="connsiteX12" fmla="*/ 342626 w 1360962"/>
                <a:gd name="connsiteY12" fmla="*/ 1016265 h 1360962"/>
                <a:gd name="connsiteX13" fmla="*/ 141838 w 1360962"/>
                <a:gd name="connsiteY13" fmla="*/ 1076779 h 1360962"/>
                <a:gd name="connsiteX14" fmla="*/ 67956 w 1360962"/>
                <a:gd name="connsiteY14" fmla="*/ 948810 h 1360962"/>
                <a:gd name="connsiteX15" fmla="*/ 220756 w 1360962"/>
                <a:gd name="connsiteY15" fmla="*/ 805180 h 1360962"/>
                <a:gd name="connsiteX16" fmla="*/ 220756 w 1360962"/>
                <a:gd name="connsiteY16" fmla="*/ 555782 h 1360962"/>
                <a:gd name="connsiteX17" fmla="*/ 67956 w 1360962"/>
                <a:gd name="connsiteY17" fmla="*/ 412152 h 1360962"/>
                <a:gd name="connsiteX18" fmla="*/ 141838 w 1360962"/>
                <a:gd name="connsiteY18" fmla="*/ 284183 h 1360962"/>
                <a:gd name="connsiteX19" fmla="*/ 342626 w 1360962"/>
                <a:gd name="connsiteY19" fmla="*/ 344697 h 1360962"/>
                <a:gd name="connsiteX20" fmla="*/ 558611 w 1360962"/>
                <a:gd name="connsiteY20" fmla="*/ 219998 h 1360962"/>
                <a:gd name="connsiteX21" fmla="*/ 606598 w 1360962"/>
                <a:gd name="connsiteY21" fmla="*/ 15854 h 1360962"/>
                <a:gd name="connsiteX22" fmla="*/ 754364 w 1360962"/>
                <a:gd name="connsiteY22" fmla="*/ 15854 h 1360962"/>
                <a:gd name="connsiteX23" fmla="*/ 802351 w 1360962"/>
                <a:gd name="connsiteY23" fmla="*/ 219998 h 1360962"/>
                <a:gd name="connsiteX24" fmla="*/ 1018336 w 1360962"/>
                <a:gd name="connsiteY24" fmla="*/ 344697 h 136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60962" h="1360962">
                  <a:moveTo>
                    <a:pt x="875979" y="344260"/>
                  </a:moveTo>
                  <a:lnTo>
                    <a:pt x="1021548" y="254102"/>
                  </a:lnTo>
                  <a:lnTo>
                    <a:pt x="1106859" y="339415"/>
                  </a:lnTo>
                  <a:lnTo>
                    <a:pt x="1016703" y="484983"/>
                  </a:lnTo>
                  <a:cubicBezTo>
                    <a:pt x="1051427" y="544703"/>
                    <a:pt x="1069619" y="612595"/>
                    <a:pt x="1069406" y="681677"/>
                  </a:cubicBezTo>
                  <a:lnTo>
                    <a:pt x="1220269" y="762664"/>
                  </a:lnTo>
                  <a:lnTo>
                    <a:pt x="1189043" y="879203"/>
                  </a:lnTo>
                  <a:lnTo>
                    <a:pt x="1017898" y="873908"/>
                  </a:lnTo>
                  <a:cubicBezTo>
                    <a:pt x="983541" y="933841"/>
                    <a:pt x="933841" y="983541"/>
                    <a:pt x="873908" y="1017898"/>
                  </a:cubicBezTo>
                  <a:lnTo>
                    <a:pt x="879203" y="1189042"/>
                  </a:lnTo>
                  <a:lnTo>
                    <a:pt x="762663" y="1220269"/>
                  </a:lnTo>
                  <a:lnTo>
                    <a:pt x="681677" y="1069406"/>
                  </a:lnTo>
                  <a:cubicBezTo>
                    <a:pt x="612595" y="1069619"/>
                    <a:pt x="544704" y="1051428"/>
                    <a:pt x="484983" y="1016702"/>
                  </a:cubicBezTo>
                  <a:lnTo>
                    <a:pt x="339414" y="1106860"/>
                  </a:lnTo>
                  <a:lnTo>
                    <a:pt x="254103" y="1021547"/>
                  </a:lnTo>
                  <a:lnTo>
                    <a:pt x="344259" y="875979"/>
                  </a:lnTo>
                  <a:cubicBezTo>
                    <a:pt x="309535" y="816259"/>
                    <a:pt x="291343" y="748367"/>
                    <a:pt x="291556" y="679285"/>
                  </a:cubicBezTo>
                  <a:lnTo>
                    <a:pt x="140693" y="598298"/>
                  </a:lnTo>
                  <a:lnTo>
                    <a:pt x="171919" y="481759"/>
                  </a:lnTo>
                  <a:lnTo>
                    <a:pt x="343064" y="487054"/>
                  </a:lnTo>
                  <a:cubicBezTo>
                    <a:pt x="377421" y="427121"/>
                    <a:pt x="427121" y="377421"/>
                    <a:pt x="487054" y="343064"/>
                  </a:cubicBezTo>
                  <a:lnTo>
                    <a:pt x="481759" y="171920"/>
                  </a:lnTo>
                  <a:lnTo>
                    <a:pt x="598299" y="140693"/>
                  </a:lnTo>
                  <a:lnTo>
                    <a:pt x="679285" y="291556"/>
                  </a:lnTo>
                  <a:cubicBezTo>
                    <a:pt x="748367" y="291343"/>
                    <a:pt x="816258" y="309534"/>
                    <a:pt x="875979" y="344260"/>
                  </a:cubicBezTo>
                  <a:close/>
                </a:path>
              </a:pathLst>
            </a:custGeom>
            <a:solidFill>
              <a:srgbClr val="A14F8C"/>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65404" tIns="465404" rIns="465404" bIns="465404" numCol="1" spcCol="1270" anchor="ctr" anchorCtr="0">
              <a:noAutofit/>
              <a:sp3d/>
            </a:bodyPr>
            <a:lstStyle/>
            <a:p>
              <a:pPr marL="0" lvl="0" indent="0" algn="ctr" defTabSz="488950">
                <a:lnSpc>
                  <a:spcPct val="90000"/>
                </a:lnSpc>
                <a:spcBef>
                  <a:spcPct val="0"/>
                </a:spcBef>
                <a:spcAft>
                  <a:spcPct val="35000"/>
                </a:spcAft>
                <a:buNone/>
              </a:pPr>
              <a:r>
                <a:rPr lang="en-US" sz="2000" b="1" kern="1200" baseline="0" dirty="0">
                  <a:solidFill>
                    <a:schemeClr val="bg1"/>
                  </a:solidFill>
                  <a:latin typeface="Rockwell" panose="02060603020205020403" pitchFamily="18" charset="0"/>
                </a:rPr>
                <a:t>Residents</a:t>
              </a:r>
            </a:p>
          </p:txBody>
        </p:sp>
        <p:sp>
          <p:nvSpPr>
            <p:cNvPr id="13" name="Freeform: Shape 12">
              <a:extLst>
                <a:ext uri="{FF2B5EF4-FFF2-40B4-BE49-F238E27FC236}">
                  <a16:creationId xmlns:a16="http://schemas.microsoft.com/office/drawing/2014/main" id="{4ED80991-D38D-2231-5BC4-DE15E3857646}"/>
                </a:ext>
              </a:extLst>
            </p:cNvPr>
            <p:cNvSpPr/>
            <p:nvPr/>
          </p:nvSpPr>
          <p:spPr>
            <a:xfrm>
              <a:off x="9149313" y="2085838"/>
              <a:ext cx="1610058" cy="1708476"/>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C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27030" tIns="429503" rIns="427030" bIns="429503" numCol="1" spcCol="1270" anchor="ctr" anchorCtr="0">
              <a:noAutofit/>
              <a:sp3d/>
            </a:bodyPr>
            <a:lstStyle/>
            <a:p>
              <a:pPr marL="0" lvl="0" indent="0" algn="ctr" defTabSz="622300">
                <a:lnSpc>
                  <a:spcPct val="90000"/>
                </a:lnSpc>
                <a:spcBef>
                  <a:spcPct val="0"/>
                </a:spcBef>
                <a:spcAft>
                  <a:spcPct val="35000"/>
                </a:spcAft>
                <a:buNone/>
              </a:pPr>
              <a:r>
                <a:rPr lang="en-US" sz="2000" b="1" kern="1200" baseline="0" dirty="0">
                  <a:solidFill>
                    <a:schemeClr val="tx1">
                      <a:lumMod val="65000"/>
                      <a:lumOff val="35000"/>
                    </a:schemeClr>
                  </a:solidFill>
                  <a:latin typeface="Rockwell" panose="02060603020205020403" pitchFamily="18" charset="0"/>
                </a:rPr>
                <a:t>Students</a:t>
              </a:r>
              <a:endParaRPr lang="en-US" sz="2200" b="1" kern="1200" baseline="0" dirty="0">
                <a:solidFill>
                  <a:schemeClr val="tx1">
                    <a:lumMod val="65000"/>
                    <a:lumOff val="35000"/>
                  </a:schemeClr>
                </a:solidFill>
                <a:latin typeface="Rockwell" panose="02060603020205020403" pitchFamily="18" charset="0"/>
              </a:endParaRPr>
            </a:p>
          </p:txBody>
        </p:sp>
      </p:grpSp>
      <p:grpSp>
        <p:nvGrpSpPr>
          <p:cNvPr id="18" name="Group 17">
            <a:extLst>
              <a:ext uri="{FF2B5EF4-FFF2-40B4-BE49-F238E27FC236}">
                <a16:creationId xmlns:a16="http://schemas.microsoft.com/office/drawing/2014/main" id="{5F439959-B224-2AA8-5C07-822611D2D8BA}"/>
              </a:ext>
            </a:extLst>
          </p:cNvPr>
          <p:cNvGrpSpPr/>
          <p:nvPr/>
        </p:nvGrpSpPr>
        <p:grpSpPr>
          <a:xfrm>
            <a:off x="6095999" y="902542"/>
            <a:ext cx="5405339" cy="5613419"/>
            <a:chOff x="5639991" y="1097669"/>
            <a:chExt cx="4655471" cy="4886364"/>
          </a:xfrm>
        </p:grpSpPr>
        <p:sp>
          <p:nvSpPr>
            <p:cNvPr id="6" name="Freeform: Shape 5">
              <a:extLst>
                <a:ext uri="{FF2B5EF4-FFF2-40B4-BE49-F238E27FC236}">
                  <a16:creationId xmlns:a16="http://schemas.microsoft.com/office/drawing/2014/main" id="{570DA136-0829-4DCA-DF2D-27B626E76467}"/>
                </a:ext>
              </a:extLst>
            </p:cNvPr>
            <p:cNvSpPr/>
            <p:nvPr/>
          </p:nvSpPr>
          <p:spPr>
            <a:xfrm>
              <a:off x="7473410" y="3265668"/>
              <a:ext cx="2383744"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rgbClr val="00B0F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67155" tIns="541365" rIns="467155" bIns="580456" numCol="1" spcCol="1270" anchor="ctr" anchorCtr="0">
              <a:noAutofit/>
            </a:bodyPr>
            <a:lstStyle/>
            <a:p>
              <a:pPr marL="0" lvl="0" indent="0" algn="ctr" defTabSz="622300">
                <a:lnSpc>
                  <a:spcPct val="90000"/>
                </a:lnSpc>
                <a:spcBef>
                  <a:spcPct val="0"/>
                </a:spcBef>
                <a:spcAft>
                  <a:spcPct val="35000"/>
                </a:spcAft>
                <a:buNone/>
              </a:pPr>
              <a:r>
                <a:rPr lang="en-US" sz="2000" b="1" kern="1200" dirty="0">
                  <a:solidFill>
                    <a:schemeClr val="bg1"/>
                  </a:solidFill>
                  <a:latin typeface="Rockwell" panose="02060603020205020403" pitchFamily="18" charset="0"/>
                </a:rPr>
                <a:t>Local Champions &amp;</a:t>
              </a:r>
              <a:r>
                <a:rPr lang="en-US" sz="2000" b="1" kern="1200" baseline="0" dirty="0">
                  <a:solidFill>
                    <a:schemeClr val="bg1"/>
                  </a:solidFill>
                  <a:latin typeface="Rockwell" panose="02060603020205020403" pitchFamily="18" charset="0"/>
                </a:rPr>
                <a:t> Volunteers</a:t>
              </a:r>
            </a:p>
          </p:txBody>
        </p:sp>
        <p:sp>
          <p:nvSpPr>
            <p:cNvPr id="8" name="Freeform: Shape 7">
              <a:extLst>
                <a:ext uri="{FF2B5EF4-FFF2-40B4-BE49-F238E27FC236}">
                  <a16:creationId xmlns:a16="http://schemas.microsoft.com/office/drawing/2014/main" id="{8D06A252-A25D-24D3-4889-8F0F31C88C80}"/>
                </a:ext>
              </a:extLst>
            </p:cNvPr>
            <p:cNvSpPr/>
            <p:nvPr/>
          </p:nvSpPr>
          <p:spPr>
            <a:xfrm>
              <a:off x="6044822" y="2752111"/>
              <a:ext cx="1686561" cy="162560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C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27030" tIns="429503" rIns="427030" bIns="429503" numCol="1" spcCol="1270" anchor="ctr" anchorCtr="0">
              <a:noAutofit/>
              <a:sp3d/>
            </a:bodyPr>
            <a:lstStyle/>
            <a:p>
              <a:pPr marL="0" lvl="0" indent="0" algn="ctr" defTabSz="622300">
                <a:lnSpc>
                  <a:spcPct val="90000"/>
                </a:lnSpc>
                <a:spcBef>
                  <a:spcPct val="0"/>
                </a:spcBef>
                <a:spcAft>
                  <a:spcPct val="35000"/>
                </a:spcAft>
                <a:buNone/>
              </a:pPr>
              <a:r>
                <a:rPr lang="en-US" sz="2000" b="1" kern="1200" baseline="0" dirty="0">
                  <a:solidFill>
                    <a:schemeClr val="tx1">
                      <a:lumMod val="65000"/>
                      <a:lumOff val="35000"/>
                    </a:schemeClr>
                  </a:solidFill>
                  <a:latin typeface="Rockwell" panose="02060603020205020403" pitchFamily="18" charset="0"/>
                </a:rPr>
                <a:t>Agency Partners</a:t>
              </a:r>
            </a:p>
          </p:txBody>
        </p:sp>
        <p:sp>
          <p:nvSpPr>
            <p:cNvPr id="10" name="Arrow: Circular 9">
              <a:extLst>
                <a:ext uri="{FF2B5EF4-FFF2-40B4-BE49-F238E27FC236}">
                  <a16:creationId xmlns:a16="http://schemas.microsoft.com/office/drawing/2014/main" id="{0041D59F-7B3D-773B-189F-CD4F478D4ED6}"/>
                </a:ext>
              </a:extLst>
            </p:cNvPr>
            <p:cNvSpPr/>
            <p:nvPr/>
          </p:nvSpPr>
          <p:spPr>
            <a:xfrm rot="4927141">
              <a:off x="7155082" y="2843652"/>
              <a:ext cx="3120582" cy="3160179"/>
            </a:xfrm>
            <a:prstGeom prst="circularArrow">
              <a:avLst>
                <a:gd name="adj1" fmla="val 4687"/>
                <a:gd name="adj2" fmla="val 565148"/>
                <a:gd name="adj3" fmla="val 2513083"/>
                <a:gd name="adj4" fmla="val 15399240"/>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Shape 10">
              <a:extLst>
                <a:ext uri="{FF2B5EF4-FFF2-40B4-BE49-F238E27FC236}">
                  <a16:creationId xmlns:a16="http://schemas.microsoft.com/office/drawing/2014/main" id="{50681ED5-DFDB-D891-278D-EAE02F96F554}"/>
                </a:ext>
              </a:extLst>
            </p:cNvPr>
            <p:cNvSpPr/>
            <p:nvPr/>
          </p:nvSpPr>
          <p:spPr>
            <a:xfrm rot="17807275">
              <a:off x="5709914" y="2579611"/>
              <a:ext cx="2078736" cy="2218582"/>
            </a:xfrm>
            <a:prstGeom prst="leftCircularArrow">
              <a:avLst>
                <a:gd name="adj1" fmla="val 6452"/>
                <a:gd name="adj2" fmla="val 429999"/>
                <a:gd name="adj3" fmla="val 10489124"/>
                <a:gd name="adj4" fmla="val 20180140"/>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Arrow: Circular 11">
              <a:extLst>
                <a:ext uri="{FF2B5EF4-FFF2-40B4-BE49-F238E27FC236}">
                  <a16:creationId xmlns:a16="http://schemas.microsoft.com/office/drawing/2014/main" id="{C3076814-9EAF-8EF0-9BA8-07EEAE5FB3FD}"/>
                </a:ext>
              </a:extLst>
            </p:cNvPr>
            <p:cNvSpPr/>
            <p:nvPr/>
          </p:nvSpPr>
          <p:spPr>
            <a:xfrm rot="6999395">
              <a:off x="6851833" y="1030729"/>
              <a:ext cx="2736223" cy="2870103"/>
            </a:xfrm>
            <a:prstGeom prst="circularArrow">
              <a:avLst>
                <a:gd name="adj1" fmla="val 4361"/>
                <a:gd name="adj2" fmla="val 512145"/>
                <a:gd name="adj3" fmla="val 13361473"/>
                <a:gd name="adj4" fmla="val 3276793"/>
                <a:gd name="adj5" fmla="val 688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5091A413-229A-B638-CA62-7BA103D5AA36}"/>
                </a:ext>
              </a:extLst>
            </p:cNvPr>
            <p:cNvSpPr/>
            <p:nvPr/>
          </p:nvSpPr>
          <p:spPr>
            <a:xfrm>
              <a:off x="6934109" y="1458915"/>
              <a:ext cx="2247260" cy="2100436"/>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FF0000"/>
            </a:solidFill>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427030" tIns="429503" rIns="427030" bIns="429503" numCol="1" spcCol="1270" anchor="ctr" anchorCtr="0">
              <a:noAutofit/>
              <a:sp3d/>
            </a:bodyPr>
            <a:lstStyle/>
            <a:p>
              <a:pPr marL="0" lvl="0" indent="0" algn="ctr" defTabSz="622300">
                <a:lnSpc>
                  <a:spcPct val="90000"/>
                </a:lnSpc>
                <a:spcBef>
                  <a:spcPct val="0"/>
                </a:spcBef>
                <a:spcAft>
                  <a:spcPct val="35000"/>
                </a:spcAft>
                <a:buNone/>
              </a:pPr>
              <a:r>
                <a:rPr lang="en-US" sz="2000" b="1" kern="1200" baseline="0" dirty="0">
                  <a:solidFill>
                    <a:schemeClr val="bg1"/>
                  </a:solidFill>
                  <a:latin typeface="Rockwell" panose="02060603020205020403" pitchFamily="18" charset="0"/>
                </a:rPr>
                <a:t>Community Department Reps</a:t>
              </a:r>
            </a:p>
          </p:txBody>
        </p:sp>
      </p:grpSp>
      <p:sp>
        <p:nvSpPr>
          <p:cNvPr id="2" name="Title 1">
            <a:extLst>
              <a:ext uri="{FF2B5EF4-FFF2-40B4-BE49-F238E27FC236}">
                <a16:creationId xmlns:a16="http://schemas.microsoft.com/office/drawing/2014/main" id="{2B7815D8-529F-F3B0-4334-E94D46BF8BFD}"/>
              </a:ext>
            </a:extLst>
          </p:cNvPr>
          <p:cNvSpPr txBox="1">
            <a:spLocks/>
          </p:cNvSpPr>
          <p:nvPr/>
        </p:nvSpPr>
        <p:spPr>
          <a:xfrm>
            <a:off x="1" y="342038"/>
            <a:ext cx="12191999" cy="682361"/>
          </a:xfrm>
          <a:prstGeom prst="rect">
            <a:avLst/>
          </a:prstGeom>
          <a:solidFill>
            <a:schemeClr val="accent5">
              <a:lumMod val="75000"/>
            </a:schemeClr>
          </a:solid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buSzPts val="4400"/>
            </a:pPr>
            <a:r>
              <a:rPr lang="en-US" altLang="en-US" sz="3200" b="1" i="1" u="sng" dirty="0">
                <a:solidFill>
                  <a:schemeClr val="bg1"/>
                </a:solidFill>
                <a:latin typeface="+mn-lt"/>
                <a:ea typeface="+mj-ea"/>
                <a:cs typeface="Leelawadee" panose="020B0502040204020203" pitchFamily="34" charset="-34"/>
                <a:sym typeface="Arial"/>
              </a:rPr>
              <a:t>Age-Friendly Program Outreach</a:t>
            </a:r>
            <a:endParaRPr lang="en-US" sz="3200" b="1" i="1" u="sng" dirty="0">
              <a:solidFill>
                <a:schemeClr val="bg1"/>
              </a:solidFill>
              <a:latin typeface="+mn-lt"/>
              <a:ea typeface="+mj-ea"/>
              <a:cs typeface="Leelawadee" panose="020B0502040204020203" pitchFamily="34" charset="-34"/>
              <a:sym typeface="Arial"/>
            </a:endParaRPr>
          </a:p>
        </p:txBody>
      </p:sp>
      <p:sp>
        <p:nvSpPr>
          <p:cNvPr id="3" name="TextBox 2">
            <a:extLst>
              <a:ext uri="{FF2B5EF4-FFF2-40B4-BE49-F238E27FC236}">
                <a16:creationId xmlns:a16="http://schemas.microsoft.com/office/drawing/2014/main" id="{7465FEBE-0FC1-5F4E-DED6-590AB4B9B856}"/>
              </a:ext>
            </a:extLst>
          </p:cNvPr>
          <p:cNvSpPr txBox="1"/>
          <p:nvPr/>
        </p:nvSpPr>
        <p:spPr>
          <a:xfrm>
            <a:off x="515972" y="1869629"/>
            <a:ext cx="5650441" cy="2523768"/>
          </a:xfrm>
          <a:prstGeom prst="rect">
            <a:avLst/>
          </a:prstGeom>
          <a:noFill/>
        </p:spPr>
        <p:txBody>
          <a:bodyPr wrap="square" rtlCol="0">
            <a:spAutoFit/>
          </a:bodyPr>
          <a:lstStyle/>
          <a:p>
            <a:pPr algn="ctr">
              <a:spcBef>
                <a:spcPts val="1200"/>
              </a:spcBef>
            </a:pPr>
            <a:r>
              <a:rPr lang="en-US" sz="2800" b="1" u="sng" dirty="0">
                <a:latin typeface="+mn-lt"/>
                <a:cs typeface="Leelawadee" panose="020B0502040204020203" pitchFamily="34" charset="-34"/>
              </a:rPr>
              <a:t>Involvement and Assistance</a:t>
            </a:r>
          </a:p>
          <a:p>
            <a:pPr marL="342900" indent="-342900">
              <a:spcBef>
                <a:spcPts val="1200"/>
              </a:spcBef>
              <a:buFont typeface="Arial" panose="020B0604020202020204" pitchFamily="34" charset="0"/>
              <a:buChar char="•"/>
            </a:pPr>
            <a:r>
              <a:rPr lang="en-US" sz="2400" b="1" dirty="0">
                <a:latin typeface="+mn-lt"/>
                <a:cs typeface="Leelawadee" panose="020B0502040204020203" pitchFamily="34" charset="-34"/>
              </a:rPr>
              <a:t>Dedicated Community and Agency Stakeholders </a:t>
            </a:r>
          </a:p>
          <a:p>
            <a:pPr marL="342900" indent="-342900">
              <a:spcBef>
                <a:spcPts val="1200"/>
              </a:spcBef>
              <a:buFont typeface="Arial" panose="020B0604020202020204" pitchFamily="34" charset="0"/>
              <a:buChar char="•"/>
            </a:pPr>
            <a:r>
              <a:rPr lang="en-US" sz="2400" b="1" dirty="0">
                <a:latin typeface="+mn-lt"/>
                <a:cs typeface="Leelawadee" panose="020B0502040204020203" pitchFamily="34" charset="-34"/>
              </a:rPr>
              <a:t>Discovery of Local, Regional, State, and National Partners</a:t>
            </a:r>
          </a:p>
          <a:p>
            <a:endParaRPr lang="en-US" dirty="0"/>
          </a:p>
        </p:txBody>
      </p:sp>
      <p:pic>
        <p:nvPicPr>
          <p:cNvPr id="1028" name="Picture 4" descr="Magnet people Images - Free Download on Freepik">
            <a:extLst>
              <a:ext uri="{FF2B5EF4-FFF2-40B4-BE49-F238E27FC236}">
                <a16:creationId xmlns:a16="http://schemas.microsoft.com/office/drawing/2014/main" id="{16439005-C7C6-07F5-3BEA-DC5B483850D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435955" y="4916617"/>
            <a:ext cx="5340153" cy="145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7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90"/>
                                          </p:val>
                                        </p:tav>
                                        <p:tav tm="100000">
                                          <p:val>
                                            <p:fltVal val="0"/>
                                          </p:val>
                                        </p:tav>
                                      </p:tavLst>
                                    </p:anim>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8920</TotalTime>
  <Words>2219</Words>
  <Application>Microsoft Office PowerPoint</Application>
  <PresentationFormat>Widescreen</PresentationFormat>
  <Paragraphs>299</Paragraphs>
  <Slides>52</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 Narrow</vt:lpstr>
      <vt:lpstr>Wingdings</vt:lpstr>
      <vt:lpstr>Roboto</vt:lpstr>
      <vt:lpstr>Noto Sans Symbols</vt:lpstr>
      <vt:lpstr>Play</vt:lpstr>
      <vt:lpstr>Montserrat</vt:lpstr>
      <vt:lpstr>Arial</vt:lpstr>
      <vt:lpstr>Leelawadee</vt:lpstr>
      <vt:lpstr>Calibri</vt:lpstr>
      <vt:lpstr>Rockwell</vt:lpstr>
      <vt:lpstr>Office Theme</vt:lpstr>
      <vt:lpstr>PowerPoint Presentation</vt:lpstr>
      <vt:lpstr>Why Age Friendly Communities</vt:lpstr>
      <vt:lpstr>What Communities Are We Talking About</vt:lpstr>
      <vt:lpstr>PowerPoint Presentation</vt:lpstr>
      <vt:lpstr>PowerPoint Presentation</vt:lpstr>
      <vt:lpstr>PowerPoint Presentation</vt:lpstr>
      <vt:lpstr>PowerPoint Presentation</vt:lpstr>
      <vt:lpstr>PowerPoint Presentation</vt:lpstr>
      <vt:lpstr>PowerPoint Presentation</vt:lpstr>
      <vt:lpstr>Supportive Partners</vt:lpstr>
      <vt:lpstr>PowerPoint Presentation</vt:lpstr>
      <vt:lpstr>PowerPoint Presentation</vt:lpstr>
      <vt:lpstr>Age-Friendly Phase 1 – Community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 Community Pilot Projects Possibilities </vt:lpstr>
      <vt:lpstr>Community Selection Process</vt:lpstr>
      <vt:lpstr>PowerPoint Presentation</vt:lpstr>
      <vt:lpstr>What Would an Age-Friendly Subdivision Look Like? </vt:lpstr>
      <vt:lpstr>PowerPoint Presentation</vt:lpstr>
      <vt:lpstr>PowerPoint Presentation</vt:lpstr>
      <vt:lpstr>Phase II: Transit Outreach and Collaboration</vt:lpstr>
      <vt:lpstr>PowerPoint Presentation</vt:lpstr>
      <vt:lpstr>PowerPoint Presentation</vt:lpstr>
      <vt:lpstr>4 Things to Look for on Site Visits</vt:lpstr>
      <vt:lpstr>Downtown Manchester Business Surveys</vt:lpstr>
      <vt:lpstr>PowerPoint Presentation</vt:lpstr>
      <vt:lpstr>PowerPoint Presentation</vt:lpstr>
      <vt:lpstr>PowerPoint Presentation</vt:lpstr>
      <vt:lpstr>PowerPoint Presentation</vt:lpstr>
      <vt:lpstr>PowerPoint Presentation</vt:lpstr>
      <vt:lpstr>How Bus Doors Open the Path Towards Independence</vt:lpstr>
      <vt:lpstr>Pilot Project: Meet Victory Women of Vision</vt:lpstr>
      <vt:lpstr>PowerPoint Presentation</vt:lpstr>
      <vt:lpstr>PowerPoint Presentation</vt:lpstr>
      <vt:lpstr>Conversations With Elders:    What We Asked</vt:lpstr>
      <vt:lpstr>Needs and Focus Areas</vt:lpstr>
      <vt:lpstr>Demystifying Transit Services</vt:lpstr>
      <vt:lpstr>Elders’ First Ride: The MTA Green DASH</vt:lpstr>
      <vt:lpstr>PowerPoint Presentation</vt:lpstr>
      <vt:lpstr>Lessons Learned</vt:lpstr>
      <vt:lpstr>Unexpected Results</vt:lpstr>
      <vt:lpstr>Shared Stories: https://www.youtube.com/watch?v=vlOQpYN7xnM&amp;t=8s</vt:lpstr>
      <vt:lpstr>Building on Momentum</vt:lpstr>
      <vt:lpstr>Manchester Transit Beach Bus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Sylvia von Aulock</dc:creator>
  <cp:lastModifiedBy>Penrod, Kyle A.</cp:lastModifiedBy>
  <cp:revision>67</cp:revision>
  <cp:lastPrinted>2025-11-03T20:02:24Z</cp:lastPrinted>
  <dcterms:modified xsi:type="dcterms:W3CDTF">2026-01-22T17:16:15Z</dcterms:modified>
</cp:coreProperties>
</file>